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9" r:id="rId3"/>
    <p:sldId id="282" r:id="rId4"/>
    <p:sldId id="273" r:id="rId5"/>
    <p:sldId id="284" r:id="rId6"/>
    <p:sldId id="274" r:id="rId7"/>
    <p:sldId id="283" r:id="rId8"/>
    <p:sldId id="275" r:id="rId9"/>
    <p:sldId id="285" r:id="rId10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17"/>
        <p:guide pos="21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684"/>
            <a:ext cx="12192000" cy="68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666101" y="435609"/>
            <a:ext cx="2160397" cy="1378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3334"/>
            <a:ext cx="2514472" cy="1505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684"/>
            <a:ext cx="12192000" cy="68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666101" y="435609"/>
            <a:ext cx="2160397" cy="1378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13334"/>
            <a:ext cx="2514472" cy="1505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684"/>
            <a:ext cx="12192000" cy="6839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7130" y="1463907"/>
            <a:ext cx="5558155" cy="130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1862" y="1547570"/>
            <a:ext cx="10228275" cy="1719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emf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418" y="3057144"/>
            <a:ext cx="4648581" cy="380085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15738" y="422275"/>
            <a:ext cx="2160396" cy="137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319" y="4358373"/>
            <a:ext cx="2455545" cy="2022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18657" y="0"/>
            <a:ext cx="6173343" cy="5967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5195" y="2058670"/>
            <a:ext cx="9643745" cy="9982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US" altLang="zh-CN" sz="6000" b="1" spc="-5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zh-CN" sz="6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事事有人做 人人有事做</a:t>
            </a:r>
            <a:endParaRPr sz="4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72330" y="3759835"/>
            <a:ext cx="5481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“</a:t>
            </a:r>
            <a:r>
              <a:rPr lang="zh-CN" altLang="en-US" sz="3600" b="1"/>
              <a:t>萤火虫</a:t>
            </a:r>
            <a:r>
              <a:rPr lang="en-US" altLang="zh-CN" sz="3600" b="1"/>
              <a:t>”</a:t>
            </a:r>
            <a:r>
              <a:rPr lang="zh-CN" altLang="en-US" sz="3600" b="1"/>
              <a:t>小</a:t>
            </a:r>
            <a:r>
              <a:rPr lang="zh-CN" altLang="en-US" sz="3600" b="1"/>
              <a:t>义工</a:t>
            </a:r>
            <a:r>
              <a:rPr lang="zh-CN" altLang="en-US" sz="3600" b="1"/>
              <a:t>建设指导</a:t>
            </a:r>
            <a:endParaRPr lang="zh-CN" altLang="en-US" sz="3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5640831" y="5216144"/>
            <a:ext cx="644144" cy="9062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10856975" y="5216144"/>
            <a:ext cx="644143" cy="9062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008" y="5801444"/>
            <a:ext cx="12190984" cy="1056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矩形 2"/>
          <p:cNvSpPr/>
          <p:nvPr/>
        </p:nvSpPr>
        <p:spPr>
          <a:xfrm>
            <a:off x="624354" y="1192099"/>
            <a:ext cx="10475768" cy="31393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zh-CN" sz="44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400" b="1" kern="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4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每</a:t>
            </a:r>
            <a:r>
              <a:rPr lang="zh-CN" altLang="zh-CN" sz="4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一位成员</a:t>
            </a:r>
            <a:r>
              <a:rPr lang="zh-CN" altLang="zh-CN" sz="4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都是小</a:t>
            </a:r>
            <a:r>
              <a:rPr lang="zh-CN" altLang="zh-CN" sz="4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义工，事事有人做，人人有事做</a:t>
            </a:r>
            <a:r>
              <a:rPr lang="zh-CN" altLang="zh-CN" sz="4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倡导</a:t>
            </a:r>
            <a:r>
              <a:rPr lang="zh-CN" altLang="zh-CN" sz="4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“我为人人”</a:t>
            </a:r>
            <a:r>
              <a:rPr lang="zh-CN" altLang="en-US" sz="4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的“服务意识、岗位责任</a:t>
            </a:r>
            <a:r>
              <a:rPr lang="zh-CN" altLang="en-US" sz="4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意识、</a:t>
            </a:r>
            <a:r>
              <a:rPr lang="zh-CN" altLang="en-US" sz="4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奉献意识”</a:t>
            </a:r>
            <a:r>
              <a:rPr lang="zh-CN" altLang="zh-CN" sz="44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9688" y="2680377"/>
            <a:ext cx="4445847" cy="6731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65" b="1" spc="59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项目</a:t>
            </a:r>
            <a:r>
              <a:rPr sz="4265" b="1" spc="58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提</a:t>
            </a:r>
            <a:r>
              <a:rPr sz="4265" b="1" spc="59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出的</a:t>
            </a:r>
            <a:r>
              <a:rPr sz="4265" b="1" spc="58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背</a:t>
            </a:r>
            <a:r>
              <a:rPr sz="4265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景</a:t>
            </a:r>
            <a:endParaRPr sz="4265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8976" y="1621536"/>
            <a:ext cx="3007360" cy="30093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822533" y="1985771"/>
            <a:ext cx="2114973" cy="2115820"/>
          </a:xfrm>
          <a:custGeom>
            <a:avLst/>
            <a:gdLst/>
            <a:ahLst/>
            <a:cxnLst/>
            <a:rect l="l" t="t" r="r" b="b"/>
            <a:pathLst>
              <a:path w="1586230" h="1586864">
                <a:moveTo>
                  <a:pt x="793115" y="0"/>
                </a:moveTo>
                <a:lnTo>
                  <a:pt x="744800" y="1447"/>
                </a:lnTo>
                <a:lnTo>
                  <a:pt x="697252" y="5736"/>
                </a:lnTo>
                <a:lnTo>
                  <a:pt x="650552" y="12782"/>
                </a:lnTo>
                <a:lnTo>
                  <a:pt x="604783" y="22503"/>
                </a:lnTo>
                <a:lnTo>
                  <a:pt x="560029" y="34815"/>
                </a:lnTo>
                <a:lnTo>
                  <a:pt x="516372" y="49635"/>
                </a:lnTo>
                <a:lnTo>
                  <a:pt x="473895" y="66881"/>
                </a:lnTo>
                <a:lnTo>
                  <a:pt x="432682" y="86469"/>
                </a:lnTo>
                <a:lnTo>
                  <a:pt x="392815" y="108316"/>
                </a:lnTo>
                <a:lnTo>
                  <a:pt x="354377" y="132340"/>
                </a:lnTo>
                <a:lnTo>
                  <a:pt x="317452" y="158457"/>
                </a:lnTo>
                <a:lnTo>
                  <a:pt x="282122" y="186584"/>
                </a:lnTo>
                <a:lnTo>
                  <a:pt x="248469" y="216638"/>
                </a:lnTo>
                <a:lnTo>
                  <a:pt x="216578" y="248536"/>
                </a:lnTo>
                <a:lnTo>
                  <a:pt x="186531" y="282196"/>
                </a:lnTo>
                <a:lnTo>
                  <a:pt x="158411" y="317533"/>
                </a:lnTo>
                <a:lnTo>
                  <a:pt x="132301" y="354465"/>
                </a:lnTo>
                <a:lnTo>
                  <a:pt x="108283" y="392909"/>
                </a:lnTo>
                <a:lnTo>
                  <a:pt x="86442" y="432782"/>
                </a:lnTo>
                <a:lnTo>
                  <a:pt x="66860" y="474001"/>
                </a:lnTo>
                <a:lnTo>
                  <a:pt x="49619" y="516483"/>
                </a:lnTo>
                <a:lnTo>
                  <a:pt x="34803" y="560144"/>
                </a:lnTo>
                <a:lnTo>
                  <a:pt x="22495" y="604902"/>
                </a:lnTo>
                <a:lnTo>
                  <a:pt x="12778" y="650674"/>
                </a:lnTo>
                <a:lnTo>
                  <a:pt x="5734" y="697377"/>
                </a:lnTo>
                <a:lnTo>
                  <a:pt x="1447" y="744927"/>
                </a:lnTo>
                <a:lnTo>
                  <a:pt x="0" y="793242"/>
                </a:lnTo>
                <a:lnTo>
                  <a:pt x="1447" y="841569"/>
                </a:lnTo>
                <a:lnTo>
                  <a:pt x="5734" y="889130"/>
                </a:lnTo>
                <a:lnTo>
                  <a:pt x="12778" y="935842"/>
                </a:lnTo>
                <a:lnTo>
                  <a:pt x="22495" y="981621"/>
                </a:lnTo>
                <a:lnTo>
                  <a:pt x="34803" y="1026386"/>
                </a:lnTo>
                <a:lnTo>
                  <a:pt x="49619" y="1070051"/>
                </a:lnTo>
                <a:lnTo>
                  <a:pt x="66860" y="1112536"/>
                </a:lnTo>
                <a:lnTo>
                  <a:pt x="86442" y="1153757"/>
                </a:lnTo>
                <a:lnTo>
                  <a:pt x="108283" y="1193630"/>
                </a:lnTo>
                <a:lnTo>
                  <a:pt x="132301" y="1232074"/>
                </a:lnTo>
                <a:lnTo>
                  <a:pt x="158411" y="1269005"/>
                </a:lnTo>
                <a:lnTo>
                  <a:pt x="186531" y="1304340"/>
                </a:lnTo>
                <a:lnTo>
                  <a:pt x="216578" y="1337996"/>
                </a:lnTo>
                <a:lnTo>
                  <a:pt x="248469" y="1369891"/>
                </a:lnTo>
                <a:lnTo>
                  <a:pt x="282122" y="1399941"/>
                </a:lnTo>
                <a:lnTo>
                  <a:pt x="317452" y="1428064"/>
                </a:lnTo>
                <a:lnTo>
                  <a:pt x="354377" y="1454176"/>
                </a:lnTo>
                <a:lnTo>
                  <a:pt x="392815" y="1478195"/>
                </a:lnTo>
                <a:lnTo>
                  <a:pt x="432682" y="1500038"/>
                </a:lnTo>
                <a:lnTo>
                  <a:pt x="473895" y="1519621"/>
                </a:lnTo>
                <a:lnTo>
                  <a:pt x="516372" y="1536863"/>
                </a:lnTo>
                <a:lnTo>
                  <a:pt x="560029" y="1551679"/>
                </a:lnTo>
                <a:lnTo>
                  <a:pt x="604783" y="1563987"/>
                </a:lnTo>
                <a:lnTo>
                  <a:pt x="650552" y="1573705"/>
                </a:lnTo>
                <a:lnTo>
                  <a:pt x="697252" y="1580749"/>
                </a:lnTo>
                <a:lnTo>
                  <a:pt x="744800" y="1585036"/>
                </a:lnTo>
                <a:lnTo>
                  <a:pt x="793115" y="1586484"/>
                </a:lnTo>
                <a:lnTo>
                  <a:pt x="841415" y="1585036"/>
                </a:lnTo>
                <a:lnTo>
                  <a:pt x="888951" y="1580749"/>
                </a:lnTo>
                <a:lnTo>
                  <a:pt x="935640" y="1573705"/>
                </a:lnTo>
                <a:lnTo>
                  <a:pt x="981397" y="1563987"/>
                </a:lnTo>
                <a:lnTo>
                  <a:pt x="1026142" y="1551679"/>
                </a:lnTo>
                <a:lnTo>
                  <a:pt x="1069790" y="1536863"/>
                </a:lnTo>
                <a:lnTo>
                  <a:pt x="1112258" y="1519621"/>
                </a:lnTo>
                <a:lnTo>
                  <a:pt x="1153464" y="1500038"/>
                </a:lnTo>
                <a:lnTo>
                  <a:pt x="1193324" y="1478195"/>
                </a:lnTo>
                <a:lnTo>
                  <a:pt x="1231756" y="1454176"/>
                </a:lnTo>
                <a:lnTo>
                  <a:pt x="1268676" y="1428064"/>
                </a:lnTo>
                <a:lnTo>
                  <a:pt x="1304002" y="1399941"/>
                </a:lnTo>
                <a:lnTo>
                  <a:pt x="1337650" y="1369891"/>
                </a:lnTo>
                <a:lnTo>
                  <a:pt x="1369538" y="1337996"/>
                </a:lnTo>
                <a:lnTo>
                  <a:pt x="1399582" y="1304340"/>
                </a:lnTo>
                <a:lnTo>
                  <a:pt x="1427700" y="1269005"/>
                </a:lnTo>
                <a:lnTo>
                  <a:pt x="1453808" y="1232074"/>
                </a:lnTo>
                <a:lnTo>
                  <a:pt x="1477823" y="1193630"/>
                </a:lnTo>
                <a:lnTo>
                  <a:pt x="1499663" y="1153757"/>
                </a:lnTo>
                <a:lnTo>
                  <a:pt x="1519245" y="1112536"/>
                </a:lnTo>
                <a:lnTo>
                  <a:pt x="1536484" y="1070051"/>
                </a:lnTo>
                <a:lnTo>
                  <a:pt x="1551300" y="1026386"/>
                </a:lnTo>
                <a:lnTo>
                  <a:pt x="1563607" y="981621"/>
                </a:lnTo>
                <a:lnTo>
                  <a:pt x="1573324" y="935842"/>
                </a:lnTo>
                <a:lnTo>
                  <a:pt x="1580368" y="889130"/>
                </a:lnTo>
                <a:lnTo>
                  <a:pt x="1584655" y="841569"/>
                </a:lnTo>
                <a:lnTo>
                  <a:pt x="1586103" y="793242"/>
                </a:lnTo>
                <a:lnTo>
                  <a:pt x="1584655" y="744927"/>
                </a:lnTo>
                <a:lnTo>
                  <a:pt x="1580368" y="697377"/>
                </a:lnTo>
                <a:lnTo>
                  <a:pt x="1573324" y="650674"/>
                </a:lnTo>
                <a:lnTo>
                  <a:pt x="1563607" y="604902"/>
                </a:lnTo>
                <a:lnTo>
                  <a:pt x="1551300" y="560144"/>
                </a:lnTo>
                <a:lnTo>
                  <a:pt x="1536484" y="516483"/>
                </a:lnTo>
                <a:lnTo>
                  <a:pt x="1519245" y="474001"/>
                </a:lnTo>
                <a:lnTo>
                  <a:pt x="1499663" y="432782"/>
                </a:lnTo>
                <a:lnTo>
                  <a:pt x="1477823" y="392909"/>
                </a:lnTo>
                <a:lnTo>
                  <a:pt x="1453808" y="354465"/>
                </a:lnTo>
                <a:lnTo>
                  <a:pt x="1427700" y="317533"/>
                </a:lnTo>
                <a:lnTo>
                  <a:pt x="1399582" y="282196"/>
                </a:lnTo>
                <a:lnTo>
                  <a:pt x="1369538" y="248536"/>
                </a:lnTo>
                <a:lnTo>
                  <a:pt x="1337650" y="216638"/>
                </a:lnTo>
                <a:lnTo>
                  <a:pt x="1304002" y="186584"/>
                </a:lnTo>
                <a:lnTo>
                  <a:pt x="1268676" y="158457"/>
                </a:lnTo>
                <a:lnTo>
                  <a:pt x="1231756" y="132340"/>
                </a:lnTo>
                <a:lnTo>
                  <a:pt x="1193324" y="108316"/>
                </a:lnTo>
                <a:lnTo>
                  <a:pt x="1153464" y="86469"/>
                </a:lnTo>
                <a:lnTo>
                  <a:pt x="1112258" y="66881"/>
                </a:lnTo>
                <a:lnTo>
                  <a:pt x="1069790" y="49635"/>
                </a:lnTo>
                <a:lnTo>
                  <a:pt x="1026142" y="34815"/>
                </a:lnTo>
                <a:lnTo>
                  <a:pt x="981397" y="22503"/>
                </a:lnTo>
                <a:lnTo>
                  <a:pt x="935640" y="12782"/>
                </a:lnTo>
                <a:lnTo>
                  <a:pt x="888951" y="5736"/>
                </a:lnTo>
                <a:lnTo>
                  <a:pt x="841415" y="1447"/>
                </a:lnTo>
                <a:lnTo>
                  <a:pt x="79311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763436" y="1942084"/>
            <a:ext cx="2233168" cy="2218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33752" y="2395829"/>
            <a:ext cx="1060027" cy="1370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b="0" dirty="0">
                <a:latin typeface="Impact" panose="020B0806030902050204"/>
                <a:cs typeface="Impact" panose="020B0806030902050204"/>
              </a:rPr>
              <a:t>01</a:t>
            </a:r>
            <a:endParaRPr sz="880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8" y="5801444"/>
            <a:ext cx="12190984" cy="1056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48" y="1199459"/>
            <a:ext cx="10396075" cy="385458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32872" y="698566"/>
            <a:ext cx="8523487" cy="646331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600" b="1" dirty="0" smtClean="0">
                <a:solidFill>
                  <a:srgbClr val="A50021"/>
                </a:solidFill>
                <a:latin typeface="华文新魏" panose="02010800040101010101" charset="-122"/>
                <a:ea typeface="华文新魏" panose="02010800040101010101" charset="-122"/>
              </a:rPr>
              <a:t>组建有组织、有活力的“小义工”</a:t>
            </a:r>
            <a:r>
              <a:rPr lang="zh-CN" altLang="en-US" sz="3600" b="1" dirty="0">
                <a:solidFill>
                  <a:srgbClr val="A50021"/>
                </a:solidFill>
                <a:latin typeface="华文新魏" panose="02010800040101010101" charset="-122"/>
                <a:ea typeface="华文新魏" panose="02010800040101010101" charset="-122"/>
              </a:rPr>
              <a:t>队伍。</a:t>
            </a:r>
            <a:endParaRPr lang="zh-CN" altLang="en-US" sz="3600" b="1" dirty="0">
              <a:solidFill>
                <a:srgbClr val="A5002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5912" y="2721356"/>
            <a:ext cx="4445847" cy="6731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65" b="1" spc="59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项目</a:t>
            </a:r>
            <a:r>
              <a:rPr sz="4265" b="1" spc="58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建</a:t>
            </a:r>
            <a:r>
              <a:rPr sz="4265" b="1" spc="59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设的</a:t>
            </a:r>
            <a:r>
              <a:rPr sz="4265" b="1" spc="58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价</a:t>
            </a:r>
            <a:r>
              <a:rPr sz="4265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值</a:t>
            </a:r>
            <a:endParaRPr sz="4265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8976" y="1621536"/>
            <a:ext cx="3007360" cy="30093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008" y="5801444"/>
            <a:ext cx="12190984" cy="1056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文本框 3"/>
          <p:cNvSpPr txBox="1"/>
          <p:nvPr/>
        </p:nvSpPr>
        <p:spPr>
          <a:xfrm>
            <a:off x="1907051" y="1727501"/>
            <a:ext cx="777767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dirty="0" smtClean="0">
                <a:latin typeface="华文新魏" panose="02010800040101010101" charset="-122"/>
                <a:ea typeface="华文新魏" panose="02010800040101010101" charset="-122"/>
              </a:rPr>
              <a:t>义工队名称：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萤火虫义工队</a:t>
            </a:r>
            <a:endParaRPr lang="zh-CN" altLang="en-US" sz="3600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330" y="3394413"/>
            <a:ext cx="439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</a:rPr>
              <a:t>                  </a:t>
            </a:r>
            <a:r>
              <a:rPr lang="zh-CN" altLang="en-US" sz="4000" dirty="0" smtClean="0">
                <a:latin typeface="华文新魏" panose="02010800040101010101" charset="-122"/>
                <a:ea typeface="华文新魏" panose="02010800040101010101" charset="-122"/>
              </a:rPr>
              <a:t>义工队标志：</a:t>
            </a:r>
            <a:endParaRPr lang="zh-CN" altLang="en-US" sz="40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1" y="2560322"/>
            <a:ext cx="1004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/>
              <a:t>               </a:t>
            </a:r>
            <a:r>
              <a:rPr lang="zh-CN" altLang="en-US" sz="3600" dirty="0" smtClean="0">
                <a:latin typeface="华文新魏" panose="02010800040101010101" charset="-122"/>
                <a:ea typeface="华文新魏" panose="02010800040101010101" charset="-122"/>
              </a:rPr>
              <a:t>义工队口号：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伸出一双手，送出一份爱。</a:t>
            </a:r>
            <a:endParaRPr lang="zh-CN" altLang="en-US" sz="3600" dirty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 descr="图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590" y="3394710"/>
            <a:ext cx="303974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5640831" y="5216144"/>
            <a:ext cx="644144" cy="9062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10856975" y="5216144"/>
            <a:ext cx="644143" cy="9062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008" y="5801444"/>
            <a:ext cx="12190984" cy="1056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74264" y="450583"/>
            <a:ext cx="1107100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三星级义工部：</a:t>
            </a:r>
            <a:endParaRPr lang="zh-CN" altLang="en-US" sz="2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．校园卫生义工长、卫生义工助理</a:t>
            </a:r>
            <a:endParaRPr lang="zh-CN" altLang="en-US" sz="2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）负责检查小学各班教室以及包干区卫生，及时做好记载工作，一周汇总一次，并在每周五上午第四节课前把检查结果上报给大队义工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辅导员。</a:t>
            </a:r>
            <a:endParaRPr lang="zh-CN" altLang="en-US" sz="2400" b="1" dirty="0">
              <a:latin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）在每天中午、下午分区域巡视校园，捡拾垃圾，维护校园清洁卫生。</a:t>
            </a:r>
            <a:endParaRPr lang="zh-CN" altLang="en-US" sz="2400" b="1" dirty="0">
              <a:latin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）学校有重大活动时，要服从安排，突击做好校园卫生工作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atin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+mn-ea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．节能监督义工长、节能监督义工助理</a:t>
            </a:r>
            <a:endParaRPr lang="zh-CN" altLang="en-US" sz="2400" b="1" dirty="0">
              <a:solidFill>
                <a:srgbClr val="C00000"/>
              </a:solidFill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）提醒学生当教室无人时要关灯关电，白天巡逻教室，及时关闭开着的灯；</a:t>
            </a:r>
            <a:endParaRPr lang="zh-CN" altLang="en-US" sz="2400" b="1" dirty="0"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）监督校园里的每一个水龙头不漏水，巡逻各个水池，及时关闭水龙头；</a:t>
            </a:r>
            <a:endParaRPr lang="zh-CN" altLang="en-US" sz="2400" b="1" dirty="0"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3</a:t>
            </a:r>
            <a:r>
              <a:rPr lang="zh-CN" altLang="en-US" sz="2400" b="1" dirty="0">
                <a:latin typeface="+mn-ea"/>
              </a:rPr>
              <a:t>）及时报告漏水情况，力求不浪费一滴水，一度电。</a:t>
            </a:r>
            <a:endParaRPr lang="zh-CN" altLang="en-US" sz="2400" b="1" dirty="0"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5640831" y="5216144"/>
            <a:ext cx="644144" cy="9062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10856975" y="5216144"/>
            <a:ext cx="644143" cy="9062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008" y="5801444"/>
            <a:ext cx="12190984" cy="1056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矩形 2"/>
          <p:cNvSpPr/>
          <p:nvPr/>
        </p:nvSpPr>
        <p:spPr>
          <a:xfrm>
            <a:off x="483731" y="691345"/>
            <a:ext cx="10322011" cy="5418150"/>
          </a:xfrm>
          <a:prstGeom prst="rect">
            <a:avLst/>
          </a:prstGeom>
        </p:spPr>
        <p:txBody>
          <a:bodyPr wrap="square">
            <a:spAutoFit/>
          </a:bodyPr>
          <a:p>
            <a:pPr indent="267970" algn="just">
              <a:lnSpc>
                <a:spcPts val="35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zh-CN" sz="2400" b="1" kern="100" dirty="0">
                <a:solidFill>
                  <a:srgbClr val="C00000"/>
                </a:solidFill>
                <a:latin typeface="+mn-ea"/>
              </a:rPr>
              <a:t>．文明活动管理义工长、文明活动管理义工助理</a:t>
            </a:r>
            <a:r>
              <a:rPr lang="en-US" altLang="zh-CN" sz="2400" b="1" kern="100" dirty="0">
                <a:latin typeface="+mn-ea"/>
              </a:rPr>
              <a:t>	 </a:t>
            </a:r>
            <a:endParaRPr lang="zh-CN" altLang="zh-CN" sz="2400" b="1" kern="100" dirty="0">
              <a:latin typeface="+mn-ea"/>
            </a:endParaRPr>
          </a:p>
          <a:p>
            <a:pPr indent="266700" algn="just">
              <a:lnSpc>
                <a:spcPts val="35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+mn-ea"/>
              </a:rPr>
              <a:t>（</a:t>
            </a:r>
            <a:r>
              <a:rPr lang="en-US" altLang="zh-CN" sz="2400" b="1" kern="100" dirty="0">
                <a:latin typeface="+mn-ea"/>
              </a:rPr>
              <a:t>1</a:t>
            </a:r>
            <a:r>
              <a:rPr lang="zh-CN" altLang="zh-CN" sz="2400" b="1" kern="100" dirty="0">
                <a:latin typeface="+mn-ea"/>
              </a:rPr>
              <a:t>）维持校园课间秩序，提醒学生不追逐、不打闹、不大声喧哗。</a:t>
            </a:r>
            <a:endParaRPr lang="zh-CN" altLang="zh-CN" sz="2400" b="1" kern="100" dirty="0">
              <a:latin typeface="+mn-ea"/>
            </a:endParaRPr>
          </a:p>
          <a:p>
            <a:pPr indent="266700" algn="just">
              <a:lnSpc>
                <a:spcPts val="35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+mn-ea"/>
              </a:rPr>
              <a:t>（</a:t>
            </a:r>
            <a:r>
              <a:rPr lang="en-US" altLang="zh-CN" sz="2400" b="1" kern="100" dirty="0">
                <a:latin typeface="+mn-ea"/>
              </a:rPr>
              <a:t>2</a:t>
            </a:r>
            <a:r>
              <a:rPr lang="zh-CN" altLang="zh-CN" sz="2400" b="1" kern="100" dirty="0">
                <a:latin typeface="+mn-ea"/>
              </a:rPr>
              <a:t>）督促学生上下楼梯靠右行走，轻声慢步。</a:t>
            </a:r>
            <a:endParaRPr lang="zh-CN" altLang="zh-CN" sz="2400" b="1" kern="100" dirty="0">
              <a:latin typeface="+mn-ea"/>
            </a:endParaRPr>
          </a:p>
          <a:p>
            <a:pPr indent="266700" algn="just">
              <a:lnSpc>
                <a:spcPts val="35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+mn-ea"/>
              </a:rPr>
              <a:t>（</a:t>
            </a:r>
            <a:r>
              <a:rPr lang="en-US" altLang="zh-CN" sz="2400" b="1" kern="100" dirty="0">
                <a:latin typeface="+mn-ea"/>
              </a:rPr>
              <a:t>3</a:t>
            </a:r>
            <a:r>
              <a:rPr lang="zh-CN" altLang="zh-CN" sz="2400" b="1" kern="100" dirty="0">
                <a:latin typeface="+mn-ea"/>
              </a:rPr>
              <a:t>）举报制止“随手扔”（含窗户扔）、乱丢垃圾的同学和班级。</a:t>
            </a:r>
            <a:endParaRPr lang="zh-CN" altLang="zh-CN" sz="2400" b="1" kern="100" dirty="0">
              <a:latin typeface="+mn-ea"/>
            </a:endParaRPr>
          </a:p>
          <a:p>
            <a:pPr indent="266700" algn="just">
              <a:lnSpc>
                <a:spcPts val="35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+mn-ea"/>
              </a:rPr>
              <a:t>（</a:t>
            </a:r>
            <a:r>
              <a:rPr lang="en-US" altLang="zh-CN" sz="2400" b="1" kern="100" dirty="0">
                <a:latin typeface="+mn-ea"/>
              </a:rPr>
              <a:t>4</a:t>
            </a:r>
            <a:r>
              <a:rPr lang="zh-CN" altLang="zh-CN" sz="2400" b="1" kern="100" dirty="0">
                <a:latin typeface="+mn-ea"/>
              </a:rPr>
              <a:t>）在课余时间，见到不文明现象，能勇于制止。</a:t>
            </a:r>
            <a:endParaRPr lang="zh-CN" altLang="zh-CN" sz="2400" b="1" kern="100" dirty="0">
              <a:latin typeface="+mn-ea"/>
            </a:endParaRPr>
          </a:p>
          <a:p>
            <a:pPr indent="276225" algn="just">
              <a:lnSpc>
                <a:spcPts val="35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C00000"/>
                </a:solidFill>
                <a:latin typeface="+mn-ea"/>
              </a:rPr>
              <a:t>4</a:t>
            </a:r>
            <a:r>
              <a:rPr lang="zh-CN" altLang="zh-CN" sz="2400" b="1" kern="100" dirty="0">
                <a:solidFill>
                  <a:srgbClr val="C00000"/>
                </a:solidFill>
                <a:latin typeface="+mn-ea"/>
              </a:rPr>
              <a:t>．广播操管理义工长、广播操管理义工助理</a:t>
            </a:r>
            <a:endParaRPr lang="zh-CN" altLang="zh-CN" sz="2400" b="1" kern="100" dirty="0">
              <a:solidFill>
                <a:srgbClr val="C00000"/>
              </a:solidFill>
              <a:latin typeface="+mn-ea"/>
            </a:endParaRPr>
          </a:p>
          <a:p>
            <a:pPr indent="276225" algn="just">
              <a:lnSpc>
                <a:spcPts val="35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+mn-ea"/>
              </a:rPr>
              <a:t>（</a:t>
            </a:r>
            <a:r>
              <a:rPr lang="en-US" altLang="zh-CN" sz="2400" b="1" kern="100" dirty="0">
                <a:latin typeface="+mn-ea"/>
              </a:rPr>
              <a:t>1</a:t>
            </a:r>
            <a:r>
              <a:rPr lang="zh-CN" altLang="zh-CN" sz="2400" b="1" kern="100" dirty="0">
                <a:latin typeface="+mn-ea"/>
              </a:rPr>
              <a:t>）广播操时间及时就位，检查出操速度。</a:t>
            </a:r>
            <a:endParaRPr lang="zh-CN" altLang="zh-CN" sz="2400" b="1" kern="100" dirty="0">
              <a:latin typeface="+mn-ea"/>
            </a:endParaRPr>
          </a:p>
          <a:p>
            <a:pPr indent="276225" algn="just">
              <a:lnSpc>
                <a:spcPts val="35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+mn-ea"/>
              </a:rPr>
              <a:t>（</a:t>
            </a:r>
            <a:r>
              <a:rPr lang="en-US" altLang="zh-CN" sz="2400" b="1" kern="100" dirty="0">
                <a:latin typeface="+mn-ea"/>
              </a:rPr>
              <a:t>2</a:t>
            </a:r>
            <a:r>
              <a:rPr lang="zh-CN" altLang="zh-CN" sz="2400" b="1" kern="100" dirty="0">
                <a:latin typeface="+mn-ea"/>
              </a:rPr>
              <a:t>）做操时要求严肃认真，精神饱满，对每个班级做操情况及时记录和总结。</a:t>
            </a:r>
            <a:endParaRPr lang="zh-CN" altLang="zh-CN" sz="2400" b="1" kern="100" dirty="0">
              <a:latin typeface="+mn-ea"/>
            </a:endParaRPr>
          </a:p>
          <a:p>
            <a:pPr indent="276225" algn="just">
              <a:lnSpc>
                <a:spcPts val="35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rgbClr val="C00000"/>
                </a:solidFill>
                <a:latin typeface="+mn-ea"/>
              </a:rPr>
              <a:t>5</a:t>
            </a:r>
            <a:r>
              <a:rPr lang="zh-CN" altLang="zh-CN" sz="2400" b="1" kern="100" dirty="0">
                <a:solidFill>
                  <a:srgbClr val="C00000"/>
                </a:solidFill>
                <a:latin typeface="+mn-ea"/>
              </a:rPr>
              <a:t>、文明宣传义工长、文明宣传义工助理</a:t>
            </a:r>
            <a:endParaRPr lang="zh-CN" altLang="zh-CN" sz="2400" b="1" kern="100" dirty="0">
              <a:solidFill>
                <a:srgbClr val="C00000"/>
              </a:solidFill>
              <a:latin typeface="+mn-ea"/>
            </a:endParaRPr>
          </a:p>
          <a:p>
            <a:pPr indent="276225" algn="just">
              <a:lnSpc>
                <a:spcPts val="35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+mn-ea"/>
              </a:rPr>
              <a:t>（</a:t>
            </a:r>
            <a:r>
              <a:rPr lang="en-US" altLang="zh-CN" sz="2400" b="1" kern="100" dirty="0">
                <a:latin typeface="+mn-ea"/>
              </a:rPr>
              <a:t>1</a:t>
            </a:r>
            <a:r>
              <a:rPr lang="zh-CN" altLang="zh-CN" sz="2400" b="1" kern="100" dirty="0">
                <a:latin typeface="+mn-ea"/>
              </a:rPr>
              <a:t>）负责红领巾广播站的催稿、整稿以及检查稿件。</a:t>
            </a:r>
            <a:endParaRPr lang="zh-CN" altLang="zh-CN" sz="2400" b="1" kern="100" dirty="0">
              <a:latin typeface="+mn-ea"/>
            </a:endParaRPr>
          </a:p>
          <a:p>
            <a:pPr indent="276225" algn="just">
              <a:lnSpc>
                <a:spcPts val="35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+mn-ea"/>
              </a:rPr>
              <a:t>（</a:t>
            </a:r>
            <a:r>
              <a:rPr lang="en-US" altLang="zh-CN" sz="2400" b="1" kern="100" dirty="0">
                <a:latin typeface="+mn-ea"/>
              </a:rPr>
              <a:t>2</a:t>
            </a:r>
            <a:r>
              <a:rPr lang="zh-CN" altLang="zh-CN" sz="2400" b="1" kern="100" dirty="0">
                <a:latin typeface="+mn-ea"/>
              </a:rPr>
              <a:t>）如有来宾访校，负责组织人员进行校园文化解读。</a:t>
            </a:r>
            <a:endParaRPr lang="zh-CN" altLang="zh-CN" sz="2400" b="1" kern="100" dirty="0"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5912" y="2721356"/>
            <a:ext cx="4445847" cy="6731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65" b="1" spc="59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项目</a:t>
            </a:r>
            <a:r>
              <a:rPr sz="4265" b="1" spc="58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建</a:t>
            </a:r>
            <a:r>
              <a:rPr sz="4265" b="1" spc="59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设的</a:t>
            </a:r>
            <a:r>
              <a:rPr sz="4265" b="1" spc="58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价</a:t>
            </a:r>
            <a:r>
              <a:rPr sz="4265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值</a:t>
            </a:r>
            <a:endParaRPr sz="4265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8976" y="1621536"/>
            <a:ext cx="3007360" cy="30093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008" y="5801444"/>
            <a:ext cx="12190984" cy="1056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标题 8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" y="-9525"/>
            <a:ext cx="12203430" cy="6870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5912" y="2721356"/>
            <a:ext cx="4445847" cy="6731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65" b="1" spc="59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项目</a:t>
            </a:r>
            <a:r>
              <a:rPr sz="4265" b="1" spc="58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建</a:t>
            </a:r>
            <a:r>
              <a:rPr sz="4265" b="1" spc="59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设的</a:t>
            </a:r>
            <a:r>
              <a:rPr sz="4265" b="1" spc="585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价</a:t>
            </a:r>
            <a:r>
              <a:rPr sz="4265" b="1" spc="-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值</a:t>
            </a:r>
            <a:endParaRPr sz="4265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8976" y="1621536"/>
            <a:ext cx="3007360" cy="30093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008" y="5801444"/>
            <a:ext cx="12190984" cy="1056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6" name="图片 5" descr="图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15" y="-50800"/>
            <a:ext cx="12299950" cy="6899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WPS 演示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黑体</vt:lpstr>
      <vt:lpstr>楷体</vt:lpstr>
      <vt:lpstr>Times New Roman</vt:lpstr>
      <vt:lpstr>Impact</vt:lpstr>
      <vt:lpstr>华文新魏</vt:lpstr>
      <vt:lpstr>Calibri</vt:lpstr>
      <vt:lpstr>微软雅黑</vt:lpstr>
      <vt:lpstr>Arial Unicode MS</vt:lpstr>
      <vt:lpstr>Office Theme</vt:lpstr>
      <vt:lpstr>  事事有人做 人人有事做</vt:lpstr>
      <vt:lpstr>PowerPoint 演示文稿</vt:lpstr>
      <vt:lpstr>01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聚智养品：区域学生社团联盟活动平台建设</dc:title>
  <dc:creator>PC</dc:creator>
  <cp:lastModifiedBy>幸福树</cp:lastModifiedBy>
  <cp:revision>28</cp:revision>
  <dcterms:created xsi:type="dcterms:W3CDTF">2019-03-02T08:17:00Z</dcterms:created>
  <dcterms:modified xsi:type="dcterms:W3CDTF">2019-03-07T08:19:38Z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2019-01-24T00:00:00Z</vt:filetime>
  </property>
  <property fmtid="{D5CDD505-2E9C-101B-9397-08002B2CF9AE}" pid="5" name="KSOProductBuildVer">
    <vt:lpwstr>2052-11.1.0.8515</vt:lpwstr>
  </property>
</Properties>
</file>