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7" r:id="rId3"/>
    <p:sldId id="277" r:id="rId4"/>
    <p:sldId id="278" r:id="rId5"/>
    <p:sldId id="279" r:id="rId6"/>
    <p:sldId id="289" r:id="rId7"/>
    <p:sldId id="288" r:id="rId9"/>
    <p:sldId id="290" r:id="rId10"/>
    <p:sldId id="291" r:id="rId11"/>
    <p:sldId id="280" r:id="rId12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17"/>
        <p:guide pos="21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全校学生人人都有义工岗位。有效地培养岗位意识、责任意识、奉献意识。</a:t>
            </a:r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0B95923C-6F30-4927-AC77-4165F8A100D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0DF02A6E-A408-451F-A03E-A578F29D028D}" type="slidenum">
              <a:rPr lang="zh-CN" altLang="en-US" sz="1200">
                <a:ea typeface="华文行楷" panose="02010800040101010101" pitchFamily="2" charset="-122"/>
              </a:rPr>
            </a:fld>
            <a:endParaRPr lang="en-US" altLang="zh-CN" sz="120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31674EC-4DBF-4188-9B42-E6D492D0693F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66101" y="435609"/>
            <a:ext cx="2160397" cy="1378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334"/>
            <a:ext cx="2514472" cy="1505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66101" y="435609"/>
            <a:ext cx="2160397" cy="1378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334"/>
            <a:ext cx="2514472" cy="1505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7130" y="1463907"/>
            <a:ext cx="5558155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1862" y="1547570"/>
            <a:ext cx="10228275" cy="171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418" y="3057144"/>
            <a:ext cx="4648581" cy="38008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5738" y="422275"/>
            <a:ext cx="2160396" cy="137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319" y="4358373"/>
            <a:ext cx="2455545" cy="2022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8657" y="0"/>
            <a:ext cx="6173343" cy="596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5195" y="2058670"/>
            <a:ext cx="9643745" cy="9982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altLang="zh-CN" sz="6000" b="1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6000" b="1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好家风</a:t>
            </a:r>
            <a:r>
              <a:rPr lang="zh-CN" sz="6000" b="1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  家家建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2330" y="3759835"/>
            <a:ext cx="454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家风家训建设指导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905000"/>
            <a:ext cx="100584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37734" y="2650067"/>
            <a:ext cx="246280" cy="400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endParaRPr lang="zh-CN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6400" y="1600200"/>
            <a:ext cx="11074400" cy="609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endParaRPr lang="en-US" altLang="zh-CN" sz="3200" b="1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1441451"/>
            <a:ext cx="10769600" cy="49066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“养正毓德”家风家训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个主题：</a:t>
            </a:r>
            <a:endParaRPr lang="en-US" altLang="zh-CN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7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爱国、孝敬、仁爱、励志、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为学、自律、交友、勤奋、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廉俭、诚信、谦逊、团结。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Times New Roman" panose="02020603050405020304" pitchFamily="18" charset="0"/>
              </a:rPr>
              <a:t>       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Times New Roman" panose="02020603050405020304" pitchFamily="18" charset="0"/>
              </a:rPr>
              <a:t>每个家庭的家风围绕以上一个或多个主题展开家风家训内容的设计，同时赋予简洁的赏析点拨。已经有家风的家庭进行传承与发展，没有的家庭创建。</a:t>
            </a:r>
            <a:endParaRPr lang="zh-CN" altLang="en-US" sz="27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200" b="1" dirty="0"/>
              <a:t>       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609600" y="719668"/>
            <a:ext cx="8331200" cy="683684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zh-CN" altLang="en-US" sz="43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家风家训</a:t>
            </a:r>
            <a:endParaRPr lang="zh-CN" altLang="en-US" sz="43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4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3200" y="3367617"/>
            <a:ext cx="112776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华文行楷" panose="02010800040101010101" pitchFamily="2" charset="-122"/>
              </a:rPr>
              <a:t>   </a:t>
            </a:r>
            <a:endParaRPr lang="zh-CN" altLang="en-US" dirty="0">
              <a:latin typeface="宋体" panose="0201060003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3200" y="4180417"/>
            <a:ext cx="11480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>
            <a:spAutoFit/>
          </a:bodyPr>
          <a:lstStyle/>
          <a:p>
            <a:pPr indent="406400"/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316705" y="1082843"/>
            <a:ext cx="6604000" cy="48551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、衣不求华，食不厌蔬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、量入以为出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、一粥一饭 当思来之不易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、静以修身 俭以养德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、节俭则昌 淫佚则亡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、君子之交淡如水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111379" y="1498600"/>
            <a:ext cx="981075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廉俭主题六例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 idx="4294967295"/>
          </p:nvPr>
        </p:nvSpPr>
        <p:spPr>
          <a:xfrm>
            <a:off x="0" y="3429000"/>
            <a:ext cx="11184467" cy="1143000"/>
          </a:xfrm>
        </p:spPr>
        <p:txBody>
          <a:bodyPr/>
          <a:lstStyle/>
          <a:p>
            <a:pPr eaLnBrk="1" hangingPunct="1"/>
            <a:r>
              <a:rPr lang="en-US" altLang="zh-CN" sz="3700" dirty="0" smtClean="0"/>
              <a:t>       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11200" y="990601"/>
            <a:ext cx="10261600" cy="193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59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sym typeface="Times New Roman" panose="02020603050405020304" pitchFamily="18" charset="0"/>
              </a:rPr>
              <a:t>   </a:t>
            </a:r>
            <a:endParaRPr lang="zh-CN" altLang="en-US" sz="59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sym typeface="Times New Roman" panose="02020603050405020304" pitchFamily="18" charset="0"/>
            </a:endParaRPr>
          </a:p>
          <a:p>
            <a:r>
              <a:rPr lang="zh-CN" altLang="en-US" sz="59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sym typeface="Times New Roman" panose="02020603050405020304" pitchFamily="18" charset="0"/>
              </a:rPr>
              <a:t>       </a:t>
            </a:r>
            <a:endParaRPr lang="zh-CN" altLang="en-US" sz="59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97483" y="279197"/>
            <a:ext cx="10668000" cy="53168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ts val="5900"/>
              </a:lnSpc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父母呼，应勿缓，父母命，行勿懒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劳苦莫教爹娘受，忧愁莫教爹娘耽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羊有跪乳之恩，鸦有反哺之义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人人亲其亲，长其长，而天下平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身体发肤，受之父母，不敢毁伤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9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大孝尊亲，其次弗辱，其下能养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17578" y="1600200"/>
            <a:ext cx="981075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孝德主题六例</a:t>
            </a:r>
            <a:endParaRPr lang="zh-CN" altLang="en-US" sz="4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5562" y="505963"/>
            <a:ext cx="880241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家校同盟，刷新“家训教育”。</a:t>
            </a:r>
            <a:endParaRPr lang="zh-CN" altLang="en-US" sz="4800" b="1" dirty="0">
              <a:solidFill>
                <a:srgbClr val="99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2047" y="1567799"/>
            <a:ext cx="6793179" cy="4631295"/>
          </a:xfrm>
          <a:prstGeom prst="roundRect">
            <a:avLst/>
          </a:prstGeom>
          <a:effectLst>
            <a:softEdge rad="38100"/>
          </a:effectLst>
        </p:spPr>
      </p:pic>
      <p:grpSp>
        <p:nvGrpSpPr>
          <p:cNvPr id="9" name="组合 8"/>
          <p:cNvGrpSpPr/>
          <p:nvPr/>
        </p:nvGrpSpPr>
        <p:grpSpPr>
          <a:xfrm>
            <a:off x="7651375" y="2030505"/>
            <a:ext cx="4110319" cy="2528048"/>
            <a:chOff x="7987552" y="2205317"/>
            <a:chExt cx="4110319" cy="2528048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9412942" y="2205317"/>
              <a:ext cx="2684929" cy="250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 smtClean="0">
                  <a:solidFill>
                    <a:schemeClr val="bg2">
                      <a:lumMod val="1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内容价值</a:t>
              </a:r>
              <a:endPara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 smtClean="0">
                  <a:solidFill>
                    <a:schemeClr val="bg2">
                      <a:lumMod val="1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实践模式 </a:t>
              </a:r>
              <a:endPara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 smtClean="0">
                  <a:solidFill>
                    <a:schemeClr val="bg2">
                      <a:lumMod val="1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评价方式</a:t>
              </a:r>
              <a:endPara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87552" y="2904564"/>
              <a:ext cx="13984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2">
                      <a:lumMod val="1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继承创新</a:t>
              </a:r>
              <a:endParaRPr lang="zh-CN" altLang="en-US" sz="3600" b="1" dirty="0" smtClean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9345707" y="2447365"/>
              <a:ext cx="403410" cy="2286000"/>
            </a:xfrm>
            <a:prstGeom prst="leftBrac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0" name="矩形 9"/>
          <p:cNvSpPr/>
          <p:nvPr/>
        </p:nvSpPr>
        <p:spPr>
          <a:xfrm>
            <a:off x="7366355" y="4857983"/>
            <a:ext cx="4798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000" b="1" dirty="0" smtClean="0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打造“家训教育”德育品牌</a:t>
            </a:r>
            <a:endParaRPr lang="zh-CN" altLang="en-US" sz="3000" b="1" dirty="0" smtClean="0">
              <a:solidFill>
                <a:srgbClr val="99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8219" y="1497146"/>
            <a:ext cx="3769359" cy="2343334"/>
          </a:xfrm>
          <a:prstGeom prst="round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75" y="3550025"/>
            <a:ext cx="3960341" cy="2969968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516" y="4023362"/>
            <a:ext cx="4216098" cy="2717074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sp>
        <p:nvSpPr>
          <p:cNvPr id="10" name="矩形 9"/>
          <p:cNvSpPr/>
          <p:nvPr/>
        </p:nvSpPr>
        <p:spPr>
          <a:xfrm>
            <a:off x="295562" y="505963"/>
            <a:ext cx="880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家校同盟，刷新“家训教育”。</a:t>
            </a:r>
            <a:endParaRPr lang="zh-CN" altLang="en-US" sz="4800" b="1" dirty="0">
              <a:solidFill>
                <a:srgbClr val="99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8411" y="2003170"/>
            <a:ext cx="5540189" cy="10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rgbClr val="990000"/>
                </a:solidFill>
                <a:latin typeface="黑体" panose="02010609060101010101" charset="-122"/>
                <a:ea typeface="黑体" panose="02010609060101010101" charset="-122"/>
              </a:rPr>
              <a:t>“家训教育”全面铺开</a:t>
            </a:r>
            <a:endParaRPr lang="zh-CN" altLang="en-US" sz="3600" b="1" dirty="0" smtClean="0">
              <a:solidFill>
                <a:srgbClr val="99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1" y="201485"/>
            <a:ext cx="8616415" cy="569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3425127" y="1348349"/>
            <a:ext cx="1627323" cy="3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noFill/>
            </a:endParaRPr>
          </a:p>
        </p:txBody>
      </p:sp>
      <p:sp>
        <p:nvSpPr>
          <p:cNvPr id="4" name="矩形 3"/>
          <p:cNvSpPr/>
          <p:nvPr/>
        </p:nvSpPr>
        <p:spPr>
          <a:xfrm rot="326292" flipV="1">
            <a:off x="1339181" y="4665277"/>
            <a:ext cx="3959676" cy="432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noFill/>
            </a:endParaRPr>
          </a:p>
        </p:txBody>
      </p:sp>
      <p:sp>
        <p:nvSpPr>
          <p:cNvPr id="5" name="矩形 4"/>
          <p:cNvSpPr/>
          <p:nvPr/>
        </p:nvSpPr>
        <p:spPr>
          <a:xfrm rot="263274">
            <a:off x="7036234" y="1518837"/>
            <a:ext cx="1941636" cy="376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 idx="4294967295"/>
          </p:nvPr>
        </p:nvSpPr>
        <p:spPr>
          <a:xfrm>
            <a:off x="0" y="3327400"/>
            <a:ext cx="11184467" cy="1143000"/>
          </a:xfrm>
        </p:spPr>
        <p:txBody>
          <a:bodyPr/>
          <a:lstStyle/>
          <a:p>
            <a:pPr eaLnBrk="1" hangingPunct="1"/>
            <a:r>
              <a:rPr lang="en-US" altLang="zh-CN" sz="3735" b="1"/>
              <a:t>       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788152" y="683684"/>
            <a:ext cx="4692649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86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</a:t>
            </a:r>
            <a:endParaRPr lang="zh-CN" altLang="en-US" sz="5865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86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</a:t>
            </a:r>
            <a:endParaRPr lang="zh-CN" altLang="en-US" sz="5865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5751" y="26543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1951568"/>
            <a:ext cx="8636000" cy="68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4265" b="1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426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2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6" y="986366"/>
            <a:ext cx="4332817" cy="4682067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92763" y="1774410"/>
            <a:ext cx="7334249" cy="31059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algn="just">
              <a:lnSpc>
                <a:spcPts val="4665"/>
              </a:lnSpc>
              <a:defRPr/>
            </a:pPr>
            <a:r>
              <a:rPr lang="en-US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窄处，留</a:t>
            </a:r>
            <a:r>
              <a:rPr lang="zh-CN" altLang="en-US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步，与人行；</a:t>
            </a:r>
            <a:endParaRPr lang="zh-CN" altLang="zh-CN" sz="3200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>
              <a:lnSpc>
                <a:spcPts val="4665"/>
              </a:lnSpc>
              <a:defRPr/>
            </a:pPr>
            <a:r>
              <a:rPr lang="en-US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味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淡处，减三分，让人尝。</a:t>
            </a:r>
            <a:endParaRPr lang="zh-CN" altLang="zh-CN" sz="3200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>
              <a:lnSpc>
                <a:spcPts val="4665"/>
              </a:lnSpc>
              <a:defRPr/>
            </a:pPr>
            <a:r>
              <a:rPr lang="en-US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莫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作心上过不去之事，莫萌世上行不去之心。</a:t>
            </a:r>
            <a:endParaRPr lang="zh-CN" altLang="zh-CN" sz="3200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>
              <a:lnSpc>
                <a:spcPts val="4665"/>
              </a:lnSpc>
              <a:defRPr/>
            </a:pPr>
            <a:r>
              <a:rPr lang="en-US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问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子孙之祸福，吾身所贻者是。</a:t>
            </a:r>
            <a:endParaRPr lang="zh-CN" altLang="zh-CN" sz="3200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134" name="Group 262"/>
          <p:cNvGraphicFramePr>
            <a:graphicFrameLocks noGrp="1"/>
          </p:cNvGraphicFramePr>
          <p:nvPr/>
        </p:nvGraphicFramePr>
        <p:xfrm>
          <a:off x="1422400" y="1570312"/>
          <a:ext cx="8737600" cy="4754290"/>
        </p:xfrm>
        <a:graphic>
          <a:graphicData uri="http://schemas.openxmlformats.org/drawingml/2006/table">
            <a:tbl>
              <a:tblPr/>
              <a:tblGrid>
                <a:gridCol w="1187451"/>
                <a:gridCol w="3587749"/>
                <a:gridCol w="3962400"/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表述例子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Times New Roman" panose="02020603050405020304" pitchFamily="18" charset="0"/>
                          <a:sym typeface="+mn-ea"/>
                        </a:rPr>
                        <a:t>表述例子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爱国篇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江山如此多娇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精忠报国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孝敬篇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父母呼 应勿缓 父母命行勿懒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劳苦莫教爹娘受，忧愁莫教爹娘耽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仁爱篇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己所不欲 勿施于人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恻隐之心 仁之端也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励志篇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有志者 事竟成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志小则易足 易足则无由进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为学篇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读书有三到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少壮不努力 老大徒伤悲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自律篇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勿以善小而不为 勿以恶小而为之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过而能改 善莫大焉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交友篇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与朋友交 言而有信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我无尔诈 尔无我虞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勤勉篇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一勤天下无难事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人生在勤，不索何获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廉俭篇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衣不求华 食不厌蔬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一粥一饭 当思来之不易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诚信篇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言必出 行必果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一言既出 驷马难追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谦逊篇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人生大病 只是一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楷体_GB2312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傲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楷体_GB2312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字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满招损 谦受益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团结篇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二人同心 其利断金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共射一招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31" marB="60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0" name="Text Box 260"/>
          <p:cNvSpPr txBox="1">
            <a:spLocks noChangeArrowheads="1"/>
          </p:cNvSpPr>
          <p:nvPr/>
        </p:nvSpPr>
        <p:spPr bwMode="auto">
          <a:xfrm>
            <a:off x="1422400" y="739660"/>
            <a:ext cx="8737600" cy="5835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家风内容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案例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781" name="Text Box 261"/>
          <p:cNvSpPr txBox="1">
            <a:spLocks noChangeArrowheads="1"/>
          </p:cNvSpPr>
          <p:nvPr/>
        </p:nvSpPr>
        <p:spPr bwMode="auto">
          <a:xfrm>
            <a:off x="326834" y="1874428"/>
            <a:ext cx="812800" cy="415498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养</a:t>
            </a:r>
            <a:endParaRPr lang="zh-CN" altLang="en-US" sz="48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正</a:t>
            </a:r>
            <a:endParaRPr lang="zh-CN" altLang="en-US" sz="48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毓</a:t>
            </a:r>
            <a:endParaRPr lang="zh-CN" altLang="en-US" sz="48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德</a:t>
            </a:r>
            <a:endParaRPr lang="zh-CN" altLang="en-US" sz="48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WPS 演示</Application>
  <PresentationFormat>On-screen Show (4:3)</PresentationFormat>
  <Paragraphs>153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黑体</vt:lpstr>
      <vt:lpstr>仿宋</vt:lpstr>
      <vt:lpstr>楷体</vt:lpstr>
      <vt:lpstr>Times New Roman</vt:lpstr>
      <vt:lpstr>华文行楷</vt:lpstr>
      <vt:lpstr>华文楷体</vt:lpstr>
      <vt:lpstr>楷体_GB2312</vt:lpstr>
      <vt:lpstr>新宋体</vt:lpstr>
      <vt:lpstr>华文新魏</vt:lpstr>
      <vt:lpstr>Calibri</vt:lpstr>
      <vt:lpstr>微软雅黑</vt:lpstr>
      <vt:lpstr>Arial Unicode MS</vt:lpstr>
      <vt:lpstr>Office Theme</vt:lpstr>
      <vt:lpstr>   好家风  家家建</vt:lpstr>
      <vt:lpstr>PowerPoint 演示文稿</vt:lpstr>
      <vt:lpstr>PowerPoint 演示文稿</vt:lpstr>
      <vt:lpstr>       </vt:lpstr>
      <vt:lpstr>PowerPoint 演示文稿</vt:lpstr>
      <vt:lpstr>PowerPoint 演示文稿</vt:lpstr>
      <vt:lpstr>PowerPoint 演示文稿</vt:lpstr>
      <vt:lpstr>    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聚智养品：区域学生社团联盟活动平台建设</dc:title>
  <dc:creator>PC</dc:creator>
  <cp:lastModifiedBy>幸福树</cp:lastModifiedBy>
  <cp:revision>29</cp:revision>
  <dcterms:created xsi:type="dcterms:W3CDTF">2019-03-02T08:17:00Z</dcterms:created>
  <dcterms:modified xsi:type="dcterms:W3CDTF">2019-03-10T23:41:46Z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2019-01-24T00:00:00Z</vt:filetime>
  </property>
  <property fmtid="{D5CDD505-2E9C-101B-9397-08002B2CF9AE}" pid="5" name="KSOProductBuildVer">
    <vt:lpwstr>2052-11.1.0.8515</vt:lpwstr>
  </property>
</Properties>
</file>