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embeddedFontLst>
    <p:embeddedFont>
      <p:font typeface="Noto Sans SC" panose="020B0200000000000000" charset="-122"/>
      <p:regular r:id="rId22"/>
    </p:embeddedFont>
    <p:embeddedFont>
      <p:font typeface="微软雅黑" panose="020B0503020204020204" charset="-122"/>
      <p:regular r:id="rId23"/>
    </p:embeddedFont>
    <p:embeddedFont>
      <p:font typeface="Calibri" panose="020F050202020403020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howGuides="1"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font" Target="fonts/font6.fntdata"/><Relationship Id="rId26" Type="http://schemas.openxmlformats.org/officeDocument/2006/relationships/font" Target="fonts/font5.fntdata"/><Relationship Id="rId25" Type="http://schemas.openxmlformats.org/officeDocument/2006/relationships/font" Target="fonts/font4.fntdata"/><Relationship Id="rId24" Type="http://schemas.openxmlformats.org/officeDocument/2006/relationships/font" Target="fonts/font3.fntdata"/><Relationship Id="rId23" Type="http://schemas.openxmlformats.org/officeDocument/2006/relationships/font" Target="fonts/font2.fntdata"/><Relationship Id="rId22" Type="http://schemas.openxmlformats.org/officeDocument/2006/relationships/font" Target="fonts/font1.fntdata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24.xml"/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6.xml"/><Relationship Id="rId7" Type="http://schemas.openxmlformats.org/officeDocument/2006/relationships/image" Target="../media/image13.jpeg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7" Type="http://schemas.openxmlformats.org/officeDocument/2006/relationships/slideLayout" Target="../slideLayouts/slideLayout7.xml"/><Relationship Id="rId16" Type="http://schemas.openxmlformats.org/officeDocument/2006/relationships/tags" Target="../tags/tag20.xml"/><Relationship Id="rId15" Type="http://schemas.openxmlformats.org/officeDocument/2006/relationships/tags" Target="../tags/tag19.xml"/><Relationship Id="rId14" Type="http://schemas.openxmlformats.org/officeDocument/2006/relationships/tags" Target="../tags/tag18.xml"/><Relationship Id="rId13" Type="http://schemas.openxmlformats.org/officeDocument/2006/relationships/tags" Target="../tags/tag17.xml"/><Relationship Id="rId12" Type="http://schemas.openxmlformats.org/officeDocument/2006/relationships/tags" Target="../tags/tag16.xml"/><Relationship Id="rId11" Type="http://schemas.openxmlformats.org/officeDocument/2006/relationships/image" Target="../media/image14.jpeg"/><Relationship Id="rId10" Type="http://schemas.openxmlformats.org/officeDocument/2006/relationships/tags" Target="../tags/tag15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1" r="-41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09" name="Picture 2"/>
          <p:cNvPicPr>
            <a:picLocks noChangeAspect="1"/>
          </p:cNvPicPr>
          <p:nvPr/>
        </p:nvPicPr>
        <p:blipFill>
          <a:blip r:embed="rId2"/>
          <a:srcRect r="324" b="185"/>
          <a:stretch>
            <a:fillRect/>
          </a:stretch>
        </p:blipFill>
        <p:spPr>
          <a:xfrm>
            <a:off x="-788" y="0"/>
            <a:ext cx="12192000" cy="6848476"/>
          </a:xfrm>
          <a:custGeom>
            <a:avLst/>
            <a:gdLst/>
            <a:ahLst/>
            <a:cxnLst/>
            <a:pathLst>
              <a:path w="12192000" h="6848476">
                <a:moveTo>
                  <a:pt x="0" y="0"/>
                </a:moveTo>
                <a:lnTo>
                  <a:pt x="12192000" y="0"/>
                </a:lnTo>
                <a:lnTo>
                  <a:pt x="12192000" y="6848476"/>
                </a:lnTo>
                <a:lnTo>
                  <a:pt x="0" y="6848476"/>
                </a:lnTo>
                <a:close/>
              </a:path>
            </a:pathLst>
          </a:custGeom>
        </p:spPr>
      </p:pic>
      <p:sp>
        <p:nvSpPr>
          <p:cNvPr id="100005" name="TextBox 3"/>
          <p:cNvSpPr txBox="1"/>
          <p:nvPr/>
        </p:nvSpPr>
        <p:spPr>
          <a:xfrm>
            <a:off x="1722755" y="1087120"/>
            <a:ext cx="8468995" cy="12915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7175">
                <a:gradFill>
                  <a:gsLst>
                    <a:gs pos="0">
                      <a:srgbClr val="FF9933">
                        <a:alpha val="100000"/>
                      </a:srgbClr>
                    </a:gs>
                    <a:gs pos="96000">
                      <a:srgbClr val="FF5050">
                        <a:alpha val="100000"/>
                      </a:srgbClr>
                    </a:gs>
                  </a:gsLst>
                  <a:lin ang="2700000"/>
                </a:gra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大概念教学目标设计</a:t>
            </a:r>
            <a:endParaRPr lang="en-US" sz="7175">
              <a:gradFill>
                <a:gsLst>
                  <a:gs pos="0">
                    <a:srgbClr val="FF9933">
                      <a:alpha val="100000"/>
                    </a:srgbClr>
                  </a:gs>
                  <a:gs pos="96000">
                    <a:srgbClr val="FF5050">
                      <a:alpha val="100000"/>
                    </a:srgbClr>
                  </a:gs>
                </a:gsLst>
                <a:lin ang="2700000"/>
              </a:gra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00010" name="Freeform 4"/>
          <p:cNvSpPr/>
          <p:nvPr/>
        </p:nvSpPr>
        <p:spPr>
          <a:xfrm>
            <a:off x="3388167" y="3023064"/>
            <a:ext cx="5272792" cy="1054543"/>
          </a:xfrm>
          <a:custGeom>
            <a:avLst/>
            <a:gdLst/>
            <a:ahLst/>
            <a:cxnLst/>
            <a:rect l="l" t="t" r="r" b="b"/>
            <a:pathLst>
              <a:path w="3076584" h="641812">
                <a:moveTo>
                  <a:pt x="0" y="44899"/>
                </a:moveTo>
                <a:cubicBezTo>
                  <a:pt x="40481" y="8704"/>
                  <a:pt x="368141" y="-9393"/>
                  <a:pt x="451485" y="4894"/>
                </a:cubicBezTo>
                <a:cubicBezTo>
                  <a:pt x="534829" y="19181"/>
                  <a:pt x="146209" y="119194"/>
                  <a:pt x="500063" y="130624"/>
                </a:cubicBezTo>
                <a:cubicBezTo>
                  <a:pt x="853917" y="142054"/>
                  <a:pt x="2182653" y="54900"/>
                  <a:pt x="2574607" y="73474"/>
                </a:cubicBezTo>
                <a:cubicBezTo>
                  <a:pt x="2966561" y="92048"/>
                  <a:pt x="2863215" y="206824"/>
                  <a:pt x="2851785" y="242067"/>
                </a:cubicBezTo>
                <a:cubicBezTo>
                  <a:pt x="2840355" y="277310"/>
                  <a:pt x="3101340" y="177297"/>
                  <a:pt x="3074670" y="287787"/>
                </a:cubicBezTo>
                <a:cubicBezTo>
                  <a:pt x="3048000" y="398277"/>
                  <a:pt x="2905125" y="497336"/>
                  <a:pt x="2908935" y="593539"/>
                </a:cubicBezTo>
                <a:cubicBezTo>
                  <a:pt x="2912745" y="689742"/>
                  <a:pt x="2779395" y="620209"/>
                  <a:pt x="2748915" y="573537"/>
                </a:cubicBezTo>
                <a:cubicBezTo>
                  <a:pt x="2718435" y="526865"/>
                  <a:pt x="2941796" y="501147"/>
                  <a:pt x="2751772" y="476382"/>
                </a:cubicBezTo>
                <a:cubicBezTo>
                  <a:pt x="2561748" y="451617"/>
                  <a:pt x="2005964" y="422089"/>
                  <a:pt x="1608772" y="424946"/>
                </a:cubicBezTo>
                <a:cubicBezTo>
                  <a:pt x="1211580" y="427803"/>
                  <a:pt x="490537" y="507814"/>
                  <a:pt x="368617" y="493527"/>
                </a:cubicBezTo>
                <a:cubicBezTo>
                  <a:pt x="246697" y="479240"/>
                  <a:pt x="393382" y="368750"/>
                  <a:pt x="305752" y="362082"/>
                </a:cubicBezTo>
                <a:cubicBezTo>
                  <a:pt x="218122" y="355414"/>
                  <a:pt x="61912" y="371130"/>
                  <a:pt x="42862" y="342079"/>
                </a:cubicBezTo>
                <a:cubicBezTo>
                  <a:pt x="23812" y="313028"/>
                  <a:pt x="235265" y="321124"/>
                  <a:pt x="191451" y="187774"/>
                </a:cubicBezTo>
                <a:cubicBezTo>
                  <a:pt x="147637" y="54424"/>
                  <a:pt x="69532" y="103954"/>
                  <a:pt x="0" y="44899"/>
                </a:cubicBezTo>
              </a:path>
            </a:pathLst>
          </a:custGeom>
          <a:gradFill>
            <a:gsLst>
              <a:gs pos="0">
                <a:srgbClr val="FFE3A2">
                  <a:alpha val="100000"/>
                </a:srgbClr>
              </a:gs>
              <a:gs pos="96000">
                <a:srgbClr val="FFE3A2">
                  <a:alpha val="100000"/>
                </a:srgbClr>
              </a:gs>
            </a:gsLst>
            <a:lin ang="2700000"/>
          </a:gradFill>
        </p:spPr>
      </p:sp>
      <p:pic>
        <p:nvPicPr>
          <p:cNvPr id="100014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893547" y="1600199"/>
            <a:ext cx="747999" cy="880651"/>
          </a:xfrm>
          <a:prstGeom prst="rect">
            <a:avLst/>
          </a:prstGeom>
        </p:spPr>
      </p:pic>
      <p:pic>
        <p:nvPicPr>
          <p:cNvPr id="100016" name="Picture 6"/>
          <p:cNvPicPr>
            <a:picLocks noChangeAspect="1"/>
          </p:cNvPicPr>
          <p:nvPr/>
        </p:nvPicPr>
        <p:blipFill>
          <a:blip r:embed="rId4"/>
          <a:srcRect l="84321" t="59804"/>
          <a:stretch>
            <a:fillRect/>
          </a:stretch>
        </p:blipFill>
        <p:spPr>
          <a:xfrm>
            <a:off x="8794375" y="2353234"/>
            <a:ext cx="1453889" cy="2756647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456748" y="3195643"/>
            <a:ext cx="3135630" cy="516864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75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汇报人：</a:t>
            </a:r>
            <a:r>
              <a:rPr lang="zh-CN" altLang="en-US" sz="2475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唐玉亭</a:t>
            </a:r>
            <a:endParaRPr lang="zh-CN" altLang="en-US" sz="2475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or 2"/>
          <p:cNvCxnSpPr/>
          <p:nvPr/>
        </p:nvCxnSpPr>
        <p:spPr>
          <a:xfrm>
            <a:off x="6833714" y="2030630"/>
            <a:ext cx="2299541" cy="0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headEnd type="none"/>
            <a:tailEnd type="triangl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TextBox 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目标设定的误区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592974" y="2516443"/>
            <a:ext cx="3456116" cy="3702601"/>
          </a:xfrm>
          <a:prstGeom prst="roundRect">
            <a:avLst>
              <a:gd name="adj" fmla="val 7847"/>
            </a:avLst>
          </a:prstGeom>
          <a:noFill/>
          <a:ln w="12668">
            <a:solidFill>
              <a:schemeClr val="accent1">
                <a:alpha val="100000"/>
              </a:schemeClr>
            </a:solidFill>
            <a:prstDash val="solid"/>
          </a:ln>
        </p:spPr>
        <p:txBody>
          <a:bodyPr vert="horz" wrap="square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5" name="TextBox 5"/>
          <p:cNvSpPr txBox="1"/>
          <p:nvPr/>
        </p:nvSpPr>
        <p:spPr>
          <a:xfrm>
            <a:off x="808710" y="2910022"/>
            <a:ext cx="3024645" cy="57943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过低的目标设定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42869" y="3537078"/>
            <a:ext cx="3156327" cy="2427106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过低的目标设定表现为将素养目标降格为知识与技能，或局限在单课或单个项目的目标中，缺乏大概念意识，导致目标迁移价值低，难以适应快速变化的世界。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4366124" y="2516443"/>
            <a:ext cx="3456116" cy="3702601"/>
          </a:xfrm>
          <a:prstGeom prst="roundRect">
            <a:avLst>
              <a:gd name="adj" fmla="val 7847"/>
            </a:avLst>
          </a:prstGeom>
          <a:noFill/>
          <a:ln w="12668">
            <a:solidFill>
              <a:schemeClr val="accent1">
                <a:alpha val="100000"/>
              </a:schemeClr>
            </a:solidFill>
            <a:prstDash val="solid"/>
          </a:ln>
        </p:spPr>
        <p:txBody>
          <a:bodyPr vert="horz" wrap="square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8" name="TextBox 8"/>
          <p:cNvSpPr txBox="1"/>
          <p:nvPr/>
        </p:nvSpPr>
        <p:spPr>
          <a:xfrm>
            <a:off x="4581860" y="2910022"/>
            <a:ext cx="3024645" cy="57943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过高的目标设定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552981" y="3537078"/>
            <a:ext cx="3082402" cy="2427106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过高的目标设定常发生在核心素养培养时，教师需明确大概念对理解核心素养的关键作用，避免笼统设定导致的理解模糊与实践问题，确保目标具体可操作。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8139274" y="2516443"/>
            <a:ext cx="3456116" cy="3702601"/>
          </a:xfrm>
          <a:prstGeom prst="roundRect">
            <a:avLst>
              <a:gd name="adj" fmla="val 7847"/>
            </a:avLst>
          </a:prstGeom>
          <a:noFill/>
          <a:ln w="12668">
            <a:solidFill>
              <a:schemeClr val="accent1">
                <a:alpha val="100000"/>
              </a:schemeClr>
            </a:solidFill>
            <a:prstDash val="solid"/>
          </a:ln>
        </p:spPr>
        <p:txBody>
          <a:bodyPr vert="horz" wrap="square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11" name="TextBox 11"/>
          <p:cNvSpPr txBox="1"/>
          <p:nvPr/>
        </p:nvSpPr>
        <p:spPr>
          <a:xfrm>
            <a:off x="8355010" y="2910022"/>
            <a:ext cx="3024645" cy="57943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偏离的目标写作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262734" y="3537078"/>
            <a:ext cx="3209195" cy="2427106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偏离的目标写作在学科学习中需紧扣概念焦点，确保目标重心与内容一致，避免偏离学科或内容，同时考虑跨学科大概念对深化理解的作用。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5358286" y="1292917"/>
            <a:ext cx="1475427" cy="1475427"/>
          </a:xfrm>
          <a:prstGeom prst="ellipse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9121095" y="1292917"/>
            <a:ext cx="1475427" cy="1475427"/>
          </a:xfrm>
          <a:prstGeom prst="ellipse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alphaModFix amt="100000"/>
          </a:blip>
          <a:srcRect l="18000" r="18000"/>
          <a:stretch>
            <a:fillRect/>
          </a:stretch>
        </p:blipFill>
        <p:spPr>
          <a:xfrm>
            <a:off x="1583319" y="1292917"/>
            <a:ext cx="1475427" cy="1475427"/>
          </a:xfrm>
          <a:prstGeom prst="ellipse">
            <a:avLst/>
          </a:prstGeom>
        </p:spPr>
      </p:pic>
      <p:cxnSp>
        <p:nvCxnSpPr>
          <p:cNvPr id="16" name="Connector 16"/>
          <p:cNvCxnSpPr/>
          <p:nvPr/>
        </p:nvCxnSpPr>
        <p:spPr>
          <a:xfrm>
            <a:off x="3058746" y="2030630"/>
            <a:ext cx="2299541" cy="0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headEnd type="none"/>
            <a:tailEnd type="triangl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1" r="-41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027" name="Picture 2"/>
          <p:cNvPicPr>
            <a:picLocks noChangeAspect="1"/>
          </p:cNvPicPr>
          <p:nvPr/>
        </p:nvPicPr>
        <p:blipFill>
          <a:blip r:embed="rId2"/>
          <a:srcRect r="324" b="185"/>
          <a:stretch>
            <a:fillRect/>
          </a:stretch>
        </p:blipFill>
        <p:spPr>
          <a:xfrm>
            <a:off x="0" y="9524"/>
            <a:ext cx="12192000" cy="6848476"/>
          </a:xfrm>
          <a:custGeom>
            <a:avLst/>
            <a:gdLst/>
            <a:ahLst/>
            <a:cxnLst/>
            <a:pathLst>
              <a:path w="12192000" h="6848476">
                <a:moveTo>
                  <a:pt x="0" y="0"/>
                </a:moveTo>
                <a:lnTo>
                  <a:pt x="12192000" y="0"/>
                </a:lnTo>
                <a:lnTo>
                  <a:pt x="12192000" y="6848476"/>
                </a:lnTo>
                <a:lnTo>
                  <a:pt x="0" y="6848476"/>
                </a:lnTo>
                <a:close/>
              </a:path>
            </a:pathLst>
          </a:custGeom>
        </p:spPr>
      </p:pic>
      <p:pic>
        <p:nvPicPr>
          <p:cNvPr id="300016" name="Picture 3"/>
          <p:cNvPicPr>
            <a:picLocks noChangeAspect="1"/>
          </p:cNvPicPr>
          <p:nvPr/>
        </p:nvPicPr>
        <p:blipFill>
          <a:blip r:embed="rId3"/>
          <a:srcRect l="84321" t="59804"/>
          <a:stretch>
            <a:fillRect/>
          </a:stretch>
        </p:blipFill>
        <p:spPr>
          <a:xfrm>
            <a:off x="8794375" y="2353234"/>
            <a:ext cx="1453889" cy="2756647"/>
          </a:xfrm>
          <a:prstGeom prst="rect">
            <a:avLst/>
          </a:prstGeom>
        </p:spPr>
      </p:pic>
      <p:sp>
        <p:nvSpPr>
          <p:cNvPr id="300017" name="TextBox 4"/>
          <p:cNvSpPr txBox="1"/>
          <p:nvPr/>
        </p:nvSpPr>
        <p:spPr>
          <a:xfrm>
            <a:off x="1774819" y="2244098"/>
            <a:ext cx="8642361" cy="110799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5925">
                <a:gradFill>
                  <a:gsLst>
                    <a:gs pos="0">
                      <a:srgbClr val="FF9933">
                        <a:alpha val="100000"/>
                      </a:srgbClr>
                    </a:gs>
                    <a:gs pos="96000">
                      <a:srgbClr val="FF5050">
                        <a:alpha val="100000"/>
                      </a:srgbClr>
                    </a:gs>
                  </a:gsLst>
                  <a:lin ang="2700000"/>
                </a:gra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目标设计的步骤</a:t>
            </a:r>
            <a:endParaRPr lang="en-US" sz="5925">
              <a:gradFill>
                <a:gsLst>
                  <a:gs pos="0">
                    <a:srgbClr val="FF9933">
                      <a:alpha val="100000"/>
                    </a:srgbClr>
                  </a:gs>
                  <a:gs pos="96000">
                    <a:srgbClr val="FF5050">
                      <a:alpha val="100000"/>
                    </a:srgbClr>
                  </a:gs>
                </a:gsLst>
                <a:lin ang="2700000"/>
              </a:gra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300020" name="TextBox 5"/>
          <p:cNvSpPr txBox="1"/>
          <p:nvPr/>
        </p:nvSpPr>
        <p:spPr>
          <a:xfrm>
            <a:off x="5248170" y="983257"/>
            <a:ext cx="1697355" cy="9296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400">
                <a:gradFill>
                  <a:gsLst>
                    <a:gs pos="0">
                      <a:srgbClr val="5FDB9C">
                        <a:alpha val="100000"/>
                      </a:srgbClr>
                    </a:gs>
                    <a:gs pos="96000">
                      <a:srgbClr val="33BC87">
                        <a:alpha val="100000"/>
                      </a:srgbClr>
                    </a:gs>
                  </a:gsLst>
                  <a:lin ang="2700000"/>
                </a:gra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03</a:t>
            </a:r>
            <a:endParaRPr lang="en-US" sz="5400">
              <a:gradFill>
                <a:gsLst>
                  <a:gs pos="0">
                    <a:srgbClr val="5FDB9C">
                      <a:alpha val="100000"/>
                    </a:srgbClr>
                  </a:gs>
                  <a:gs pos="96000">
                    <a:srgbClr val="33BC87">
                      <a:alpha val="100000"/>
                    </a:srgbClr>
                  </a:gs>
                </a:gsLst>
                <a:lin ang="2700000"/>
              </a:gra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00000"/>
          </a:blip>
          <a:srcRect l="26238" r="26238"/>
          <a:stretch>
            <a:fillRect/>
          </a:stretch>
        </p:blipFill>
        <p:spPr>
          <a:xfrm>
            <a:off x="640619" y="1239230"/>
            <a:ext cx="2397494" cy="504477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6023" y="265328"/>
            <a:ext cx="11239500" cy="9429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找到提取路径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2651850" y="4787018"/>
            <a:ext cx="701468" cy="550104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2651850" y="3018088"/>
            <a:ext cx="701468" cy="550104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2651850" y="1237957"/>
            <a:ext cx="701468" cy="550104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7" name="TextBox 7"/>
          <p:cNvSpPr txBox="1"/>
          <p:nvPr/>
        </p:nvSpPr>
        <p:spPr>
          <a:xfrm>
            <a:off x="3729047" y="1165346"/>
            <a:ext cx="6286500" cy="695325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自上而下的提取路径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729047" y="1788061"/>
            <a:ext cx="8249905" cy="1081445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自上而下提取大概念需准确理解并细化概念，参考课程标准，结合教材分析，关注专家思维，提炼著作论文中的深刻见解，并从生活价值出发，构建数学模型。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3086434" y="4787018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0" name="AutoShape 10"/>
          <p:cNvSpPr/>
          <p:nvPr/>
        </p:nvSpPr>
        <p:spPr>
          <a:xfrm>
            <a:off x="2368630" y="4787018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1" name="AutoShape 11"/>
          <p:cNvSpPr/>
          <p:nvPr/>
        </p:nvSpPr>
        <p:spPr>
          <a:xfrm>
            <a:off x="3086434" y="3018088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2" name="AutoShape 12"/>
          <p:cNvSpPr/>
          <p:nvPr/>
        </p:nvSpPr>
        <p:spPr>
          <a:xfrm>
            <a:off x="2368630" y="3018088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3" name="AutoShape 13"/>
          <p:cNvSpPr/>
          <p:nvPr/>
        </p:nvSpPr>
        <p:spPr>
          <a:xfrm>
            <a:off x="3086434" y="1237957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4" name="AutoShape 14"/>
          <p:cNvSpPr/>
          <p:nvPr/>
        </p:nvSpPr>
        <p:spPr>
          <a:xfrm>
            <a:off x="2368630" y="1237957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5" name="TextBox 15"/>
          <p:cNvSpPr txBox="1"/>
          <p:nvPr/>
        </p:nvSpPr>
        <p:spPr>
          <a:xfrm>
            <a:off x="2619589" y="4825850"/>
            <a:ext cx="765990" cy="47244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03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2619589" y="3056920"/>
            <a:ext cx="765990" cy="47244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02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619589" y="1276789"/>
            <a:ext cx="765990" cy="47244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01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729047" y="2951620"/>
            <a:ext cx="6286500" cy="695325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自下而上的提取路径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729047" y="3574334"/>
            <a:ext cx="8249905" cy="1081445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自下而上提取大概念需结合生活和教学经验，通过追问和具体案例，提炼上位的大概念；从学习难点和评价标准中反思，发现并修正目标写作的偏差。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3729047" y="4737324"/>
            <a:ext cx="6286500" cy="695325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用分析罗盘定位大概念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3729047" y="5360039"/>
            <a:ext cx="8249905" cy="1081445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大概念的提取需综合多路径，并考虑课程标准、学情、教材、评价和生活价值；已绘制大概念分析罗盘，助力定位和校准大概念，确保目标写作的准确性。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10022" y="1548895"/>
            <a:ext cx="6096000" cy="40005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  <a:spcBef>
                <a:spcPts val="450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确定概念焦点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10022" y="2035241"/>
            <a:ext cx="10882612" cy="85231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需要确定一个概念焦点，相对于单元而言大小合宜，围绕焦点深入研讨；如科学教材中的“计时工具”或数学教材中的“统计图”，过大或过小都不利于深入学习。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10022" y="3199129"/>
            <a:ext cx="6096000" cy="40005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  <a:spcBef>
                <a:spcPts val="450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发现上位概念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10022" y="3685475"/>
            <a:ext cx="10855050" cy="85231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教材按逻辑分单元，概念焦点具体便于分步教学，但易忽视整体；教师需寻找上位概念如“工具”或“数据描述”，以把握整体，再细化至具体焦点。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10022" y="4849362"/>
            <a:ext cx="6096000" cy="40005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  <a:spcBef>
                <a:spcPts val="450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激活概念和案例促进理解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10022" y="5335709"/>
            <a:ext cx="10827488" cy="85231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围绕概念焦点，通过本质问题激活概念和案例，拓展学生思维；不断修正大概念，如从精确稳定到符合用户需求，深化对计时工具设计的理解。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绘制概念地图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0369" r="30369"/>
          <a:stretch>
            <a:fillRect/>
          </a:stretch>
        </p:blipFill>
        <p:spPr>
          <a:xfrm>
            <a:off x="875314" y="2169726"/>
            <a:ext cx="2050689" cy="391643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32550" r="32550"/>
          <a:stretch>
            <a:fillRect/>
          </a:stretch>
        </p:blipFill>
        <p:spPr>
          <a:xfrm>
            <a:off x="5430979" y="2169726"/>
            <a:ext cx="2050689" cy="391643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32546" r="32546"/>
          <a:stretch>
            <a:fillRect/>
          </a:stretch>
        </p:blipFill>
        <p:spPr>
          <a:xfrm>
            <a:off x="3153146" y="1697364"/>
            <a:ext cx="2050689" cy="3916435"/>
          </a:xfrm>
          <a:prstGeom prst="rect">
            <a:avLst/>
          </a:prstGeom>
        </p:spPr>
      </p:pic>
      <p:sp>
        <p:nvSpPr>
          <p:cNvPr id="5" name="AutoShape 5"/>
          <p:cNvSpPr/>
          <p:nvPr>
            <p:custDataLst>
              <p:tags r:id="rId5"/>
            </p:custDataLst>
          </p:nvPr>
        </p:nvSpPr>
        <p:spPr>
          <a:xfrm>
            <a:off x="7851998" y="2723144"/>
            <a:ext cx="3834950" cy="146571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40000"/>
              </a:lnSpc>
              <a:defRPr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制作概念地图时，明确概念与案例关系，用不同符号区分；关系包括从属、并列、时间、因果和举证；重要关系需简述，如工具满足需求。</a:t>
            </a:r>
            <a:endParaRPr lang="en-US" sz="1100"/>
          </a:p>
        </p:txBody>
      </p:sp>
      <p:sp>
        <p:nvSpPr>
          <p:cNvPr id="6" name="AutoShape 6"/>
          <p:cNvSpPr/>
          <p:nvPr>
            <p:custDataLst>
              <p:tags r:id="rId6"/>
            </p:custDataLst>
          </p:nvPr>
        </p:nvSpPr>
        <p:spPr>
          <a:xfrm>
            <a:off x="7851998" y="2087040"/>
            <a:ext cx="3606165" cy="57578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制作概念地图</a:t>
            </a:r>
            <a:endParaRPr lang="en-US" sz="1100"/>
          </a:p>
        </p:txBody>
      </p:sp>
      <p:sp>
        <p:nvSpPr>
          <p:cNvPr id="7" name="AutoShape 7"/>
          <p:cNvSpPr/>
          <p:nvPr>
            <p:custDataLst>
              <p:tags r:id="rId7"/>
            </p:custDataLst>
          </p:nvPr>
        </p:nvSpPr>
        <p:spPr>
          <a:xfrm>
            <a:off x="7851998" y="4826443"/>
            <a:ext cx="3834950" cy="145193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40000"/>
              </a:lnSpc>
              <a:defRPr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最后可以对概念地图进行调整，在计算机上进行地图绘制会更加方便，包括寻找交叉连接、提出新的问题等；概念地图可以有简化版。</a:t>
            </a:r>
            <a:endParaRPr lang="en-US" sz="1100"/>
          </a:p>
        </p:txBody>
      </p:sp>
      <p:sp>
        <p:nvSpPr>
          <p:cNvPr id="8" name="AutoShape 8"/>
          <p:cNvSpPr/>
          <p:nvPr>
            <p:custDataLst>
              <p:tags r:id="rId8"/>
            </p:custDataLst>
          </p:nvPr>
        </p:nvSpPr>
        <p:spPr>
          <a:xfrm>
            <a:off x="7851998" y="4125420"/>
            <a:ext cx="3606329" cy="64069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修正概念地图</a:t>
            </a:r>
            <a:endParaRPr lang="en-US" sz="1100"/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绘制概念地图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14204" y="1693475"/>
            <a:ext cx="3000375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r">
              <a:lnSpc>
                <a:spcPct val="15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单元目标的构成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14204" y="2171158"/>
            <a:ext cx="3000375" cy="155225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r">
              <a:lnSpc>
                <a:spcPct val="140000"/>
              </a:lnSpc>
            </a:pPr>
            <a:r>
              <a:rPr lang="en-US" sz="14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目标设计模板由素养目标、单元大概念、具体单元目标和其他具体单元目标四部分组成，确保结构化的素养目标通过大概念细化为可操作的具体目标。</a:t>
            </a:r>
            <a:endParaRPr lang="en-US" sz="14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14204" y="4384206"/>
            <a:ext cx="3000375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r">
              <a:lnSpc>
                <a:spcPct val="15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单元目标设计的样例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7985" y="4852503"/>
            <a:ext cx="3000375" cy="155225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r">
              <a:lnSpc>
                <a:spcPct val="140000"/>
              </a:lnSpc>
            </a:pPr>
            <a:r>
              <a:rPr lang="en-US" sz="14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单元目标设计需考虑单元类型，常见有微观学科和跨学科；实例如“时间的测量”单元包含实验大概念，与教材其他实验内容构成隐性单元。</a:t>
            </a:r>
            <a:endParaRPr lang="en-US" sz="14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108705" y="1693475"/>
            <a:ext cx="3000749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单元目标的撰写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108705" y="2109711"/>
            <a:ext cx="3000749" cy="155225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4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单元目标撰写需明确大概念与具体目标，避免常见误区，注重理解深度和语句精练；具体目标分情感、认知、技能维，避免过度量化，灵活选用动词。</a:t>
            </a:r>
            <a:endParaRPr lang="en-US" sz="14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108705" y="4384206"/>
            <a:ext cx="3000749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目标设计的详略调节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122486" y="4852503"/>
            <a:ext cx="3000749" cy="155225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4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单元目标详略可调，与过程、评价设计互相呼应；详写步骤以明确目标，略写以突出重点；单元大概念与具体目标可根据需要进行详略处理。</a:t>
            </a:r>
            <a:endParaRPr lang="en-US" sz="14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撰写单元目标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grpSp>
        <p:nvGrpSpPr>
          <p:cNvPr id="11" name="Group 11"/>
          <p:cNvGrpSpPr/>
          <p:nvPr/>
        </p:nvGrpSpPr>
        <p:grpSpPr>
          <a:xfrm rot="0">
            <a:off x="3381475" y="1147015"/>
            <a:ext cx="5406235" cy="5406235"/>
            <a:chOff x="3381475" y="1147015"/>
            <a:chExt cx="5406235" cy="5406235"/>
          </a:xfrm>
        </p:grpSpPr>
        <p:sp>
          <p:nvSpPr>
            <p:cNvPr id="12" name="AutoShape 12"/>
            <p:cNvSpPr/>
            <p:nvPr/>
          </p:nvSpPr>
          <p:spPr>
            <a:xfrm>
              <a:off x="3384818" y="3851804"/>
              <a:ext cx="2701446" cy="2701446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32">
              <a:solidFill>
                <a:schemeClr val="accent1">
                  <a:alpha val="30000"/>
                </a:schemeClr>
              </a:solidFill>
              <a:prstDash val="solid"/>
            </a:ln>
          </p:spPr>
        </p:sp>
        <p:sp>
          <p:nvSpPr>
            <p:cNvPr id="13" name="AutoShape 13"/>
            <p:cNvSpPr/>
            <p:nvPr/>
          </p:nvSpPr>
          <p:spPr>
            <a:xfrm flipH="1">
              <a:off x="6086264" y="3851804"/>
              <a:ext cx="2701446" cy="2701446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32">
              <a:solidFill>
                <a:schemeClr val="accent1">
                  <a:alpha val="100000"/>
                </a:schemeClr>
              </a:solidFill>
              <a:prstDash val="solid"/>
            </a:ln>
          </p:spPr>
        </p:sp>
        <p:sp>
          <p:nvSpPr>
            <p:cNvPr id="14" name="AutoShape 14"/>
            <p:cNvSpPr/>
            <p:nvPr/>
          </p:nvSpPr>
          <p:spPr>
            <a:xfrm flipV="1">
              <a:off x="3381475" y="1147015"/>
              <a:ext cx="2701446" cy="2701446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32">
              <a:solidFill>
                <a:schemeClr val="accent1">
                  <a:alpha val="100000"/>
                </a:schemeClr>
              </a:solidFill>
              <a:prstDash val="solid"/>
            </a:ln>
          </p:spPr>
        </p:sp>
        <p:sp>
          <p:nvSpPr>
            <p:cNvPr id="15" name="AutoShape 15"/>
            <p:cNvSpPr/>
            <p:nvPr/>
          </p:nvSpPr>
          <p:spPr>
            <a:xfrm flipH="1" flipV="1">
              <a:off x="6082921" y="1147015"/>
              <a:ext cx="2701446" cy="2701446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32">
              <a:solidFill>
                <a:schemeClr val="accent1">
                  <a:alpha val="30000"/>
                </a:schemeClr>
              </a:solidFill>
              <a:prstDash val="solid"/>
            </a:ln>
          </p:spPr>
        </p:sp>
      </p:grpSp>
      <p:sp>
        <p:nvSpPr>
          <p:cNvPr id="16" name="Freeform 16"/>
          <p:cNvSpPr/>
          <p:nvPr/>
        </p:nvSpPr>
        <p:spPr>
          <a:xfrm>
            <a:off x="5878869" y="3640582"/>
            <a:ext cx="433809" cy="433809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67640" y="0"/>
                </a:moveTo>
                <a:lnTo>
                  <a:pt x="182880" y="0"/>
                </a:lnTo>
                <a:lnTo>
                  <a:pt x="182880" y="45720"/>
                </a:lnTo>
                <a:lnTo>
                  <a:pt x="228600" y="152400"/>
                </a:lnTo>
                <a:lnTo>
                  <a:pt x="228600" y="274320"/>
                </a:lnTo>
                <a:cubicBezTo>
                  <a:pt x="228600" y="291151"/>
                  <a:pt x="214951" y="304800"/>
                  <a:pt x="198120" y="304800"/>
                </a:cubicBezTo>
                <a:lnTo>
                  <a:pt x="198120" y="304800"/>
                </a:lnTo>
                <a:lnTo>
                  <a:pt x="76200" y="304800"/>
                </a:lnTo>
                <a:cubicBezTo>
                  <a:pt x="59436" y="304800"/>
                  <a:pt x="40996" y="291998"/>
                  <a:pt x="35052" y="276149"/>
                </a:cubicBezTo>
                <a:lnTo>
                  <a:pt x="0" y="182880"/>
                </a:lnTo>
                <a:lnTo>
                  <a:pt x="0" y="152400"/>
                </a:lnTo>
                <a:cubicBezTo>
                  <a:pt x="0" y="135569"/>
                  <a:pt x="13649" y="121920"/>
                  <a:pt x="30480" y="121920"/>
                </a:cubicBezTo>
                <a:lnTo>
                  <a:pt x="30480" y="121920"/>
                </a:lnTo>
                <a:lnTo>
                  <a:pt x="137160" y="121920"/>
                </a:lnTo>
                <a:lnTo>
                  <a:pt x="137160" y="30480"/>
                </a:lnTo>
                <a:cubicBezTo>
                  <a:pt x="137160" y="13649"/>
                  <a:pt x="150809" y="0"/>
                  <a:pt x="167640" y="0"/>
                </a:cubicBezTo>
                <a:lnTo>
                  <a:pt x="167640" y="0"/>
                </a:lnTo>
                <a:close/>
              </a:path>
              <a:path w="304800" h="304800">
                <a:moveTo>
                  <a:pt x="259080" y="152400"/>
                </a:moveTo>
                <a:lnTo>
                  <a:pt x="304800" y="152400"/>
                </a:lnTo>
                <a:lnTo>
                  <a:pt x="304800" y="304800"/>
                </a:lnTo>
                <a:lnTo>
                  <a:pt x="259080" y="304800"/>
                </a:lnTo>
                <a:lnTo>
                  <a:pt x="259080" y="152400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1" r="-41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0009" name="Picture 2"/>
          <p:cNvPicPr>
            <a:picLocks noChangeAspect="1"/>
          </p:cNvPicPr>
          <p:nvPr/>
        </p:nvPicPr>
        <p:blipFill>
          <a:blip r:embed="rId2"/>
          <a:srcRect r="324" b="185"/>
          <a:stretch>
            <a:fillRect/>
          </a:stretch>
        </p:blipFill>
        <p:spPr>
          <a:xfrm>
            <a:off x="0" y="9524"/>
            <a:ext cx="12192000" cy="6848476"/>
          </a:xfrm>
          <a:custGeom>
            <a:avLst/>
            <a:gdLst/>
            <a:ahLst/>
            <a:cxnLst/>
            <a:pathLst>
              <a:path w="12192000" h="6848476">
                <a:moveTo>
                  <a:pt x="0" y="0"/>
                </a:moveTo>
                <a:lnTo>
                  <a:pt x="12192000" y="0"/>
                </a:lnTo>
                <a:lnTo>
                  <a:pt x="12192000" y="6848476"/>
                </a:lnTo>
                <a:lnTo>
                  <a:pt x="0" y="6848476"/>
                </a:lnTo>
                <a:close/>
              </a:path>
            </a:pathLst>
          </a:custGeom>
        </p:spPr>
      </p:pic>
      <p:sp>
        <p:nvSpPr>
          <p:cNvPr id="2000005" name="TextBox 3"/>
          <p:cNvSpPr txBox="1"/>
          <p:nvPr/>
        </p:nvSpPr>
        <p:spPr>
          <a:xfrm>
            <a:off x="2728269" y="1059729"/>
            <a:ext cx="6593205" cy="13296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0">
                <a:gradFill>
                  <a:gsLst>
                    <a:gs pos="0">
                      <a:srgbClr val="FF9933">
                        <a:alpha val="100000"/>
                      </a:srgbClr>
                    </a:gs>
                    <a:gs pos="96000">
                      <a:srgbClr val="FF5050">
                        <a:alpha val="100000"/>
                      </a:srgbClr>
                    </a:gs>
                  </a:gsLst>
                  <a:lin ang="2700000"/>
                </a:gra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感谢观看</a:t>
            </a:r>
            <a:endParaRPr lang="en-US" sz="8000">
              <a:gradFill>
                <a:gsLst>
                  <a:gs pos="0">
                    <a:srgbClr val="FF9933">
                      <a:alpha val="100000"/>
                    </a:srgbClr>
                  </a:gs>
                  <a:gs pos="96000">
                    <a:srgbClr val="FF5050">
                      <a:alpha val="100000"/>
                    </a:srgbClr>
                  </a:gs>
                </a:gsLst>
                <a:lin ang="2700000"/>
              </a:gra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2000010" name="Freeform 5"/>
          <p:cNvSpPr/>
          <p:nvPr/>
        </p:nvSpPr>
        <p:spPr>
          <a:xfrm>
            <a:off x="3352607" y="2133824"/>
            <a:ext cx="5272792" cy="1054543"/>
          </a:xfrm>
          <a:custGeom>
            <a:avLst/>
            <a:gdLst/>
            <a:ahLst/>
            <a:cxnLst/>
            <a:rect l="l" t="t" r="r" b="b"/>
            <a:pathLst>
              <a:path w="3076584" h="641812">
                <a:moveTo>
                  <a:pt x="0" y="44899"/>
                </a:moveTo>
                <a:cubicBezTo>
                  <a:pt x="40481" y="8704"/>
                  <a:pt x="368141" y="-9393"/>
                  <a:pt x="451485" y="4894"/>
                </a:cubicBezTo>
                <a:cubicBezTo>
                  <a:pt x="534829" y="19181"/>
                  <a:pt x="146209" y="119194"/>
                  <a:pt x="500063" y="130624"/>
                </a:cubicBezTo>
                <a:cubicBezTo>
                  <a:pt x="853917" y="142054"/>
                  <a:pt x="2182653" y="54900"/>
                  <a:pt x="2574607" y="73474"/>
                </a:cubicBezTo>
                <a:cubicBezTo>
                  <a:pt x="2966561" y="92048"/>
                  <a:pt x="2863215" y="206824"/>
                  <a:pt x="2851785" y="242067"/>
                </a:cubicBezTo>
                <a:cubicBezTo>
                  <a:pt x="2840355" y="277310"/>
                  <a:pt x="3101340" y="177297"/>
                  <a:pt x="3074670" y="287787"/>
                </a:cubicBezTo>
                <a:cubicBezTo>
                  <a:pt x="3048000" y="398277"/>
                  <a:pt x="2905125" y="497336"/>
                  <a:pt x="2908935" y="593539"/>
                </a:cubicBezTo>
                <a:cubicBezTo>
                  <a:pt x="2912745" y="689742"/>
                  <a:pt x="2779395" y="620209"/>
                  <a:pt x="2748915" y="573537"/>
                </a:cubicBezTo>
                <a:cubicBezTo>
                  <a:pt x="2718435" y="526865"/>
                  <a:pt x="2941796" y="501147"/>
                  <a:pt x="2751772" y="476382"/>
                </a:cubicBezTo>
                <a:cubicBezTo>
                  <a:pt x="2561748" y="451617"/>
                  <a:pt x="2005964" y="422089"/>
                  <a:pt x="1608772" y="424946"/>
                </a:cubicBezTo>
                <a:cubicBezTo>
                  <a:pt x="1211580" y="427803"/>
                  <a:pt x="490537" y="507814"/>
                  <a:pt x="368617" y="493527"/>
                </a:cubicBezTo>
                <a:cubicBezTo>
                  <a:pt x="246697" y="479240"/>
                  <a:pt x="393382" y="368750"/>
                  <a:pt x="305752" y="362082"/>
                </a:cubicBezTo>
                <a:cubicBezTo>
                  <a:pt x="218122" y="355414"/>
                  <a:pt x="61912" y="371130"/>
                  <a:pt x="42862" y="342079"/>
                </a:cubicBezTo>
                <a:cubicBezTo>
                  <a:pt x="23812" y="313028"/>
                  <a:pt x="235265" y="321124"/>
                  <a:pt x="191451" y="187774"/>
                </a:cubicBezTo>
                <a:cubicBezTo>
                  <a:pt x="147637" y="54424"/>
                  <a:pt x="69532" y="103954"/>
                  <a:pt x="0" y="44899"/>
                </a:cubicBezTo>
              </a:path>
            </a:pathLst>
          </a:custGeom>
          <a:gradFill>
            <a:gsLst>
              <a:gs pos="0">
                <a:srgbClr val="FFE3A2">
                  <a:alpha val="100000"/>
                </a:srgbClr>
              </a:gs>
              <a:gs pos="96000">
                <a:srgbClr val="FFE3A2">
                  <a:alpha val="100000"/>
                </a:srgbClr>
              </a:gs>
            </a:gsLst>
            <a:lin ang="2700000"/>
          </a:gradFill>
        </p:spPr>
        <p:txBody>
          <a:bodyPr/>
          <a:p>
            <a:endParaRPr lang="zh-CN" altLang="en-US"/>
          </a:p>
        </p:txBody>
      </p:sp>
      <p:pic>
        <p:nvPicPr>
          <p:cNvPr id="2000014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893547" y="1600199"/>
            <a:ext cx="747999" cy="880651"/>
          </a:xfrm>
          <a:prstGeom prst="rect">
            <a:avLst/>
          </a:prstGeom>
        </p:spPr>
      </p:pic>
      <p:pic>
        <p:nvPicPr>
          <p:cNvPr id="2000016" name="Picture 9"/>
          <p:cNvPicPr>
            <a:picLocks noChangeAspect="1"/>
          </p:cNvPicPr>
          <p:nvPr/>
        </p:nvPicPr>
        <p:blipFill>
          <a:blip r:embed="rId4"/>
          <a:srcRect l="84321" t="59804"/>
          <a:stretch>
            <a:fillRect/>
          </a:stretch>
        </p:blipFill>
        <p:spPr>
          <a:xfrm>
            <a:off x="8794375" y="2353234"/>
            <a:ext cx="1453889" cy="275664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1143" cy="6858000"/>
          </a:xfrm>
          <a:custGeom>
            <a:avLst/>
            <a:gdLst/>
            <a:ahLst/>
            <a:cxnLst/>
            <a:rect l="l" t="t" r="r" b="b"/>
            <a:pathLst>
              <a:path w="12191143" h="6858000">
                <a:moveTo>
                  <a:pt x="0" y="0"/>
                </a:moveTo>
                <a:lnTo>
                  <a:pt x="12191144" y="0"/>
                </a:lnTo>
                <a:lnTo>
                  <a:pt x="12191144" y="6858000"/>
                </a:lnTo>
                <a:lnTo>
                  <a:pt x="0" y="6858000"/>
                </a:lnTo>
              </a:path>
            </a:pathLst>
          </a:custGeom>
          <a:gradFill>
            <a:gsLst>
              <a:gs pos="0">
                <a:srgbClr val="CDFDF9">
                  <a:alpha val="100000"/>
                </a:srgbClr>
              </a:gs>
              <a:gs pos="50000">
                <a:srgbClr val="D8FAFC">
                  <a:alpha val="100000"/>
                </a:srgbClr>
              </a:gs>
              <a:gs pos="100000">
                <a:srgbClr val="E3F8FF">
                  <a:alpha val="100000"/>
                </a:srgbClr>
              </a:gs>
            </a:gsLst>
            <a:lin ang="2537827"/>
          </a:gra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957" r="988" b="80773"/>
          <a:stretch>
            <a:fillRect/>
          </a:stretch>
        </p:blipFill>
        <p:spPr>
          <a:xfrm>
            <a:off x="0" y="6168572"/>
            <a:ext cx="12192000" cy="689428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0">
            <a:off x="90392" y="5092446"/>
            <a:ext cx="1204817" cy="1510093"/>
            <a:chOff x="90392" y="5092446"/>
            <a:chExt cx="1204817" cy="1510093"/>
          </a:xfrm>
        </p:grpSpPr>
        <p:sp>
          <p:nvSpPr>
            <p:cNvPr id="5" name="Freeform 5"/>
            <p:cNvSpPr/>
            <p:nvPr/>
          </p:nvSpPr>
          <p:spPr>
            <a:xfrm>
              <a:off x="90392" y="5092446"/>
              <a:ext cx="1204817" cy="1510093"/>
            </a:xfrm>
            <a:custGeom>
              <a:avLst/>
              <a:gdLst/>
              <a:ahLst/>
              <a:cxnLst/>
              <a:rect l="l" t="t" r="r" b="b"/>
              <a:pathLst>
                <a:path w="4338633" h="5438215">
                  <a:moveTo>
                    <a:pt x="2029846" y="0"/>
                  </a:moveTo>
                  <a:cubicBezTo>
                    <a:pt x="2368379" y="0"/>
                    <a:pt x="2650827" y="240130"/>
                    <a:pt x="2716149" y="559352"/>
                  </a:cubicBezTo>
                  <a:lnTo>
                    <a:pt x="2720119" y="598741"/>
                  </a:lnTo>
                  <a:lnTo>
                    <a:pt x="2830640" y="633049"/>
                  </a:lnTo>
                  <a:cubicBezTo>
                    <a:pt x="2965554" y="690112"/>
                    <a:pt x="3075312" y="795005"/>
                    <a:pt x="3138658" y="926469"/>
                  </a:cubicBezTo>
                  <a:lnTo>
                    <a:pt x="3164229" y="991370"/>
                  </a:lnTo>
                  <a:lnTo>
                    <a:pt x="3182044" y="994089"/>
                  </a:lnTo>
                  <a:cubicBezTo>
                    <a:pt x="3598866" y="1079383"/>
                    <a:pt x="3912415" y="1448187"/>
                    <a:pt x="3912415" y="1890224"/>
                  </a:cubicBezTo>
                  <a:cubicBezTo>
                    <a:pt x="3912415" y="2016520"/>
                    <a:pt x="3886819" y="2136838"/>
                    <a:pt x="3840532" y="2246274"/>
                  </a:cubicBezTo>
                  <a:lnTo>
                    <a:pt x="3802402" y="2325427"/>
                  </a:lnTo>
                  <a:lnTo>
                    <a:pt x="3859184" y="2372277"/>
                  </a:lnTo>
                  <a:cubicBezTo>
                    <a:pt x="3946362" y="2459455"/>
                    <a:pt x="4000283" y="2579891"/>
                    <a:pt x="4000283" y="2712920"/>
                  </a:cubicBezTo>
                  <a:cubicBezTo>
                    <a:pt x="4000283" y="2812692"/>
                    <a:pt x="3969953" y="2905380"/>
                    <a:pt x="3918009" y="2982267"/>
                  </a:cubicBezTo>
                  <a:lnTo>
                    <a:pt x="3917987" y="2982294"/>
                  </a:lnTo>
                  <a:lnTo>
                    <a:pt x="4016600" y="3063657"/>
                  </a:lnTo>
                  <a:cubicBezTo>
                    <a:pt x="4215569" y="3262626"/>
                    <a:pt x="4338633" y="3537498"/>
                    <a:pt x="4338633" y="3841114"/>
                  </a:cubicBezTo>
                  <a:cubicBezTo>
                    <a:pt x="4338633" y="4448346"/>
                    <a:pt x="3846375" y="4940604"/>
                    <a:pt x="3239143" y="4940604"/>
                  </a:cubicBezTo>
                  <a:cubicBezTo>
                    <a:pt x="3201191" y="4940604"/>
                    <a:pt x="3163688" y="4938681"/>
                    <a:pt x="3126727" y="4934928"/>
                  </a:cubicBezTo>
                  <a:lnTo>
                    <a:pt x="3095333" y="4930136"/>
                  </a:lnTo>
                  <a:lnTo>
                    <a:pt x="3047782" y="5017742"/>
                  </a:lnTo>
                  <a:cubicBezTo>
                    <a:pt x="2935514" y="5183920"/>
                    <a:pt x="2745391" y="5293177"/>
                    <a:pt x="2529750" y="5293177"/>
                  </a:cubicBezTo>
                  <a:cubicBezTo>
                    <a:pt x="2400365" y="5293177"/>
                    <a:pt x="2280167" y="5253845"/>
                    <a:pt x="2180460" y="5186484"/>
                  </a:cubicBezTo>
                  <a:lnTo>
                    <a:pt x="2172267" y="5179724"/>
                  </a:lnTo>
                  <a:lnTo>
                    <a:pt x="2127057" y="5234519"/>
                  </a:lnTo>
                  <a:cubicBezTo>
                    <a:pt x="2001203" y="5360373"/>
                    <a:pt x="1827337" y="5438215"/>
                    <a:pt x="1635290" y="5438215"/>
                  </a:cubicBezTo>
                  <a:cubicBezTo>
                    <a:pt x="1251196" y="5438215"/>
                    <a:pt x="939827" y="5126846"/>
                    <a:pt x="939827" y="4742752"/>
                  </a:cubicBezTo>
                  <a:lnTo>
                    <a:pt x="946139" y="4680142"/>
                  </a:lnTo>
                  <a:lnTo>
                    <a:pt x="871727" y="4687643"/>
                  </a:lnTo>
                  <a:cubicBezTo>
                    <a:pt x="566343" y="4687643"/>
                    <a:pt x="318781" y="4440081"/>
                    <a:pt x="318781" y="4134697"/>
                  </a:cubicBezTo>
                  <a:cubicBezTo>
                    <a:pt x="318781" y="4096524"/>
                    <a:pt x="322649" y="4059255"/>
                    <a:pt x="330015" y="4023259"/>
                  </a:cubicBezTo>
                  <a:lnTo>
                    <a:pt x="332819" y="4014225"/>
                  </a:lnTo>
                  <a:lnTo>
                    <a:pt x="245351" y="3942057"/>
                  </a:lnTo>
                  <a:cubicBezTo>
                    <a:pt x="93761" y="3790467"/>
                    <a:pt x="0" y="3581047"/>
                    <a:pt x="0" y="3349728"/>
                  </a:cubicBezTo>
                  <a:cubicBezTo>
                    <a:pt x="0" y="3118409"/>
                    <a:pt x="93761" y="2908989"/>
                    <a:pt x="245351" y="2757399"/>
                  </a:cubicBezTo>
                  <a:lnTo>
                    <a:pt x="308148" y="2705587"/>
                  </a:lnTo>
                  <a:lnTo>
                    <a:pt x="339922" y="2477758"/>
                  </a:lnTo>
                  <a:cubicBezTo>
                    <a:pt x="356049" y="2392324"/>
                    <a:pt x="376744" y="2305016"/>
                    <a:pt x="402153" y="2216806"/>
                  </a:cubicBezTo>
                  <a:cubicBezTo>
                    <a:pt x="478381" y="1952176"/>
                    <a:pt x="586217" y="1717000"/>
                    <a:pt x="708361" y="1531332"/>
                  </a:cubicBezTo>
                  <a:lnTo>
                    <a:pt x="823089" y="1378310"/>
                  </a:lnTo>
                  <a:lnTo>
                    <a:pt x="824918" y="1349312"/>
                  </a:lnTo>
                  <a:cubicBezTo>
                    <a:pt x="844176" y="1197812"/>
                    <a:pt x="928757" y="1066701"/>
                    <a:pt x="1049537" y="985104"/>
                  </a:cubicBezTo>
                  <a:lnTo>
                    <a:pt x="1106636" y="954111"/>
                  </a:lnTo>
                  <a:lnTo>
                    <a:pt x="1088925" y="897053"/>
                  </a:lnTo>
                  <a:cubicBezTo>
                    <a:pt x="1084477" y="875317"/>
                    <a:pt x="1082141" y="852812"/>
                    <a:pt x="1082141" y="829761"/>
                  </a:cubicBezTo>
                  <a:cubicBezTo>
                    <a:pt x="1082141" y="668404"/>
                    <a:pt x="1196596" y="533778"/>
                    <a:pt x="1348750" y="502643"/>
                  </a:cubicBezTo>
                  <a:lnTo>
                    <a:pt x="1361547" y="501353"/>
                  </a:lnTo>
                  <a:lnTo>
                    <a:pt x="1384363" y="427855"/>
                  </a:lnTo>
                  <a:cubicBezTo>
                    <a:pt x="1490710" y="176422"/>
                    <a:pt x="1739675" y="0"/>
                    <a:pt x="2029846" y="0"/>
                  </a:cubicBezTo>
                </a:path>
              </a:pathLst>
            </a:custGeom>
            <a:solidFill>
              <a:srgbClr val="59D799">
                <a:alpha val="100000"/>
              </a:srgbClr>
            </a:solidFill>
          </p:spPr>
        </p:sp>
        <p:sp>
          <p:nvSpPr>
            <p:cNvPr id="6" name="Freeform 6"/>
            <p:cNvSpPr/>
            <p:nvPr/>
          </p:nvSpPr>
          <p:spPr>
            <a:xfrm rot="19006654" flipH="1">
              <a:off x="184214" y="5494496"/>
              <a:ext cx="1004983" cy="1048036"/>
            </a:xfrm>
            <a:custGeom>
              <a:avLst/>
              <a:gdLst/>
              <a:ahLst/>
              <a:cxnLst/>
              <a:rect l="l" t="t" r="r" b="b"/>
              <a:pathLst>
                <a:path w="3619249" h="3774261">
                  <a:moveTo>
                    <a:pt x="114208" y="47005"/>
                  </a:moveTo>
                  <a:cubicBezTo>
                    <a:pt x="99720" y="60621"/>
                    <a:pt x="99013" y="83404"/>
                    <a:pt x="112629" y="97892"/>
                  </a:cubicBezTo>
                  <a:lnTo>
                    <a:pt x="962827" y="1002551"/>
                  </a:lnTo>
                  <a:lnTo>
                    <a:pt x="38233" y="945108"/>
                  </a:lnTo>
                  <a:cubicBezTo>
                    <a:pt x="18389" y="943875"/>
                    <a:pt x="1303" y="958963"/>
                    <a:pt x="70" y="978806"/>
                  </a:cubicBezTo>
                  <a:cubicBezTo>
                    <a:pt x="-1163" y="998650"/>
                    <a:pt x="13924" y="1015736"/>
                    <a:pt x="33768" y="1016969"/>
                  </a:cubicBezTo>
                  <a:lnTo>
                    <a:pt x="1003897" y="1077242"/>
                  </a:lnTo>
                  <a:lnTo>
                    <a:pt x="1025918" y="1069683"/>
                  </a:lnTo>
                  <a:lnTo>
                    <a:pt x="2324994" y="2451974"/>
                  </a:lnTo>
                  <a:lnTo>
                    <a:pt x="2334757" y="2475543"/>
                  </a:lnTo>
                  <a:lnTo>
                    <a:pt x="2355040" y="2483945"/>
                  </a:lnTo>
                  <a:lnTo>
                    <a:pt x="2446966" y="2581759"/>
                  </a:lnTo>
                  <a:lnTo>
                    <a:pt x="444057" y="2457321"/>
                  </a:lnTo>
                  <a:cubicBezTo>
                    <a:pt x="424213" y="2456088"/>
                    <a:pt x="407127" y="2471176"/>
                    <a:pt x="405894" y="2491019"/>
                  </a:cubicBezTo>
                  <a:cubicBezTo>
                    <a:pt x="404661" y="2510863"/>
                    <a:pt x="419749" y="2527950"/>
                    <a:pt x="439592" y="2529183"/>
                  </a:cubicBezTo>
                  <a:lnTo>
                    <a:pt x="1517349" y="2596142"/>
                  </a:lnTo>
                  <a:lnTo>
                    <a:pt x="924309" y="3311953"/>
                  </a:lnTo>
                  <a:cubicBezTo>
                    <a:pt x="911625" y="3327263"/>
                    <a:pt x="913753" y="3349958"/>
                    <a:pt x="929063" y="3362642"/>
                  </a:cubicBezTo>
                  <a:cubicBezTo>
                    <a:pt x="944374" y="3375326"/>
                    <a:pt x="967068" y="3373198"/>
                    <a:pt x="979753" y="3357887"/>
                  </a:cubicBezTo>
                  <a:lnTo>
                    <a:pt x="1599869" y="2609396"/>
                  </a:lnTo>
                  <a:lnTo>
                    <a:pt x="1602328" y="2601422"/>
                  </a:lnTo>
                  <a:lnTo>
                    <a:pt x="2487643" y="2656425"/>
                  </a:lnTo>
                  <a:lnTo>
                    <a:pt x="2509943" y="2648770"/>
                  </a:lnTo>
                  <a:lnTo>
                    <a:pt x="3557017" y="3762916"/>
                  </a:lnTo>
                  <a:cubicBezTo>
                    <a:pt x="3570633" y="3777404"/>
                    <a:pt x="3593416" y="3778111"/>
                    <a:pt x="3607904" y="3764495"/>
                  </a:cubicBezTo>
                  <a:cubicBezTo>
                    <a:pt x="3622392" y="3750879"/>
                    <a:pt x="3623099" y="3728096"/>
                    <a:pt x="3609483" y="3713608"/>
                  </a:cubicBezTo>
                  <a:lnTo>
                    <a:pt x="3107224" y="3179176"/>
                  </a:lnTo>
                  <a:lnTo>
                    <a:pt x="3111773" y="3168195"/>
                  </a:lnTo>
                  <a:lnTo>
                    <a:pt x="3111773" y="1800195"/>
                  </a:lnTo>
                  <a:cubicBezTo>
                    <a:pt x="3111773" y="1780313"/>
                    <a:pt x="3095655" y="1764195"/>
                    <a:pt x="3075773" y="1764195"/>
                  </a:cubicBezTo>
                  <a:cubicBezTo>
                    <a:pt x="3055891" y="1764195"/>
                    <a:pt x="3039773" y="1780313"/>
                    <a:pt x="3039773" y="1800195"/>
                  </a:cubicBezTo>
                  <a:lnTo>
                    <a:pt x="3039773" y="3107404"/>
                  </a:lnTo>
                  <a:lnTo>
                    <a:pt x="2396213" y="2422619"/>
                  </a:lnTo>
                  <a:lnTo>
                    <a:pt x="2396213" y="1222778"/>
                  </a:lnTo>
                  <a:lnTo>
                    <a:pt x="2400388" y="1221704"/>
                  </a:lnTo>
                  <a:cubicBezTo>
                    <a:pt x="2416282" y="1209760"/>
                    <a:pt x="2419485" y="1187192"/>
                    <a:pt x="2407541" y="1171298"/>
                  </a:cubicBezTo>
                  <a:lnTo>
                    <a:pt x="2396213" y="1156223"/>
                  </a:lnTo>
                  <a:lnTo>
                    <a:pt x="2396213" y="398087"/>
                  </a:lnTo>
                  <a:cubicBezTo>
                    <a:pt x="2396213" y="378205"/>
                    <a:pt x="2380095" y="362087"/>
                    <a:pt x="2360213" y="362087"/>
                  </a:cubicBezTo>
                  <a:cubicBezTo>
                    <a:pt x="2340331" y="362087"/>
                    <a:pt x="2324213" y="378205"/>
                    <a:pt x="2324213" y="398087"/>
                  </a:cubicBezTo>
                  <a:lnTo>
                    <a:pt x="2324213" y="1060410"/>
                  </a:lnTo>
                  <a:lnTo>
                    <a:pt x="1823612" y="394244"/>
                  </a:lnTo>
                  <a:cubicBezTo>
                    <a:pt x="1811668" y="378350"/>
                    <a:pt x="1789100" y="375148"/>
                    <a:pt x="1773206" y="387092"/>
                  </a:cubicBezTo>
                  <a:cubicBezTo>
                    <a:pt x="1757311" y="399036"/>
                    <a:pt x="1754109" y="421604"/>
                    <a:pt x="1766053" y="437498"/>
                  </a:cubicBezTo>
                  <a:lnTo>
                    <a:pt x="2324213" y="1180260"/>
                  </a:lnTo>
                  <a:lnTo>
                    <a:pt x="2324213" y="2346007"/>
                  </a:lnTo>
                  <a:lnTo>
                    <a:pt x="1086967" y="1029507"/>
                  </a:lnTo>
                  <a:lnTo>
                    <a:pt x="1095876" y="1007999"/>
                  </a:lnTo>
                  <a:lnTo>
                    <a:pt x="1095876" y="36000"/>
                  </a:lnTo>
                  <a:cubicBezTo>
                    <a:pt x="1095876" y="16118"/>
                    <a:pt x="1079758" y="0"/>
                    <a:pt x="1059876" y="0"/>
                  </a:cubicBezTo>
                  <a:cubicBezTo>
                    <a:pt x="1039994" y="0"/>
                    <a:pt x="1023876" y="16118"/>
                    <a:pt x="1023876" y="36000"/>
                  </a:cubicBezTo>
                  <a:lnTo>
                    <a:pt x="1023876" y="962375"/>
                  </a:lnTo>
                  <a:lnTo>
                    <a:pt x="165095" y="48584"/>
                  </a:lnTo>
                  <a:cubicBezTo>
                    <a:pt x="151480" y="34096"/>
                    <a:pt x="128696" y="33389"/>
                    <a:pt x="114208" y="47005"/>
                  </a:cubicBezTo>
                </a:path>
              </a:pathLst>
            </a:custGeom>
            <a:solidFill>
              <a:srgbClr val="996633">
                <a:alpha val="100000"/>
              </a:srgbClr>
            </a:solidFill>
          </p:spPr>
        </p:sp>
      </p:grpSp>
      <p:grpSp>
        <p:nvGrpSpPr>
          <p:cNvPr id="7" name="Group 7"/>
          <p:cNvGrpSpPr/>
          <p:nvPr/>
        </p:nvGrpSpPr>
        <p:grpSpPr>
          <a:xfrm rot="0">
            <a:off x="780383" y="5450491"/>
            <a:ext cx="935736" cy="1172908"/>
            <a:chOff x="780383" y="5450491"/>
            <a:chExt cx="935736" cy="1172908"/>
          </a:xfrm>
        </p:grpSpPr>
        <p:sp>
          <p:nvSpPr>
            <p:cNvPr id="8" name="Freeform 8"/>
            <p:cNvSpPr/>
            <p:nvPr/>
          </p:nvSpPr>
          <p:spPr>
            <a:xfrm>
              <a:off x="780383" y="5450491"/>
              <a:ext cx="935736" cy="1172908"/>
            </a:xfrm>
            <a:custGeom>
              <a:avLst/>
              <a:gdLst/>
              <a:ahLst/>
              <a:cxnLst/>
              <a:rect l="l" t="t" r="r" b="b"/>
              <a:pathLst>
                <a:path w="4338633" h="5438215">
                  <a:moveTo>
                    <a:pt x="2029846" y="0"/>
                  </a:moveTo>
                  <a:cubicBezTo>
                    <a:pt x="2368379" y="0"/>
                    <a:pt x="2650827" y="240130"/>
                    <a:pt x="2716149" y="559352"/>
                  </a:cubicBezTo>
                  <a:lnTo>
                    <a:pt x="2720119" y="598741"/>
                  </a:lnTo>
                  <a:lnTo>
                    <a:pt x="2830640" y="633049"/>
                  </a:lnTo>
                  <a:cubicBezTo>
                    <a:pt x="2965554" y="690112"/>
                    <a:pt x="3075312" y="795005"/>
                    <a:pt x="3138658" y="926469"/>
                  </a:cubicBezTo>
                  <a:lnTo>
                    <a:pt x="3164229" y="991370"/>
                  </a:lnTo>
                  <a:lnTo>
                    <a:pt x="3182044" y="994089"/>
                  </a:lnTo>
                  <a:cubicBezTo>
                    <a:pt x="3598866" y="1079383"/>
                    <a:pt x="3912415" y="1448187"/>
                    <a:pt x="3912415" y="1890224"/>
                  </a:cubicBezTo>
                  <a:cubicBezTo>
                    <a:pt x="3912415" y="2016520"/>
                    <a:pt x="3886819" y="2136838"/>
                    <a:pt x="3840532" y="2246274"/>
                  </a:cubicBezTo>
                  <a:lnTo>
                    <a:pt x="3802402" y="2325427"/>
                  </a:lnTo>
                  <a:lnTo>
                    <a:pt x="3859184" y="2372277"/>
                  </a:lnTo>
                  <a:cubicBezTo>
                    <a:pt x="3946362" y="2459455"/>
                    <a:pt x="4000283" y="2579891"/>
                    <a:pt x="4000283" y="2712920"/>
                  </a:cubicBezTo>
                  <a:cubicBezTo>
                    <a:pt x="4000283" y="2812692"/>
                    <a:pt x="3969953" y="2905380"/>
                    <a:pt x="3918009" y="2982267"/>
                  </a:cubicBezTo>
                  <a:lnTo>
                    <a:pt x="3917987" y="2982294"/>
                  </a:lnTo>
                  <a:lnTo>
                    <a:pt x="4016600" y="3063657"/>
                  </a:lnTo>
                  <a:cubicBezTo>
                    <a:pt x="4215569" y="3262626"/>
                    <a:pt x="4338633" y="3537498"/>
                    <a:pt x="4338633" y="3841114"/>
                  </a:cubicBezTo>
                  <a:cubicBezTo>
                    <a:pt x="4338633" y="4448346"/>
                    <a:pt x="3846375" y="4940604"/>
                    <a:pt x="3239143" y="4940604"/>
                  </a:cubicBezTo>
                  <a:cubicBezTo>
                    <a:pt x="3201191" y="4940604"/>
                    <a:pt x="3163688" y="4938681"/>
                    <a:pt x="3126727" y="4934928"/>
                  </a:cubicBezTo>
                  <a:lnTo>
                    <a:pt x="3095333" y="4930136"/>
                  </a:lnTo>
                  <a:lnTo>
                    <a:pt x="3047782" y="5017742"/>
                  </a:lnTo>
                  <a:cubicBezTo>
                    <a:pt x="2935514" y="5183920"/>
                    <a:pt x="2745391" y="5293177"/>
                    <a:pt x="2529750" y="5293177"/>
                  </a:cubicBezTo>
                  <a:cubicBezTo>
                    <a:pt x="2400365" y="5293177"/>
                    <a:pt x="2280167" y="5253845"/>
                    <a:pt x="2180460" y="5186484"/>
                  </a:cubicBezTo>
                  <a:lnTo>
                    <a:pt x="2172267" y="5179724"/>
                  </a:lnTo>
                  <a:lnTo>
                    <a:pt x="2127057" y="5234519"/>
                  </a:lnTo>
                  <a:cubicBezTo>
                    <a:pt x="2001203" y="5360373"/>
                    <a:pt x="1827337" y="5438215"/>
                    <a:pt x="1635290" y="5438215"/>
                  </a:cubicBezTo>
                  <a:cubicBezTo>
                    <a:pt x="1251196" y="5438215"/>
                    <a:pt x="939827" y="5126846"/>
                    <a:pt x="939827" y="4742752"/>
                  </a:cubicBezTo>
                  <a:lnTo>
                    <a:pt x="946139" y="4680142"/>
                  </a:lnTo>
                  <a:lnTo>
                    <a:pt x="871727" y="4687643"/>
                  </a:lnTo>
                  <a:cubicBezTo>
                    <a:pt x="566343" y="4687643"/>
                    <a:pt x="318781" y="4440081"/>
                    <a:pt x="318781" y="4134697"/>
                  </a:cubicBezTo>
                  <a:cubicBezTo>
                    <a:pt x="318781" y="4096524"/>
                    <a:pt x="322649" y="4059255"/>
                    <a:pt x="330015" y="4023259"/>
                  </a:cubicBezTo>
                  <a:lnTo>
                    <a:pt x="332819" y="4014225"/>
                  </a:lnTo>
                  <a:lnTo>
                    <a:pt x="245351" y="3942057"/>
                  </a:lnTo>
                  <a:cubicBezTo>
                    <a:pt x="93761" y="3790467"/>
                    <a:pt x="0" y="3581047"/>
                    <a:pt x="0" y="3349728"/>
                  </a:cubicBezTo>
                  <a:cubicBezTo>
                    <a:pt x="0" y="3118409"/>
                    <a:pt x="93761" y="2908989"/>
                    <a:pt x="245351" y="2757399"/>
                  </a:cubicBezTo>
                  <a:lnTo>
                    <a:pt x="308148" y="2705587"/>
                  </a:lnTo>
                  <a:lnTo>
                    <a:pt x="339922" y="2477758"/>
                  </a:lnTo>
                  <a:cubicBezTo>
                    <a:pt x="356049" y="2392324"/>
                    <a:pt x="376744" y="2305016"/>
                    <a:pt x="402153" y="2216806"/>
                  </a:cubicBezTo>
                  <a:cubicBezTo>
                    <a:pt x="478381" y="1952176"/>
                    <a:pt x="586217" y="1717000"/>
                    <a:pt x="708361" y="1531332"/>
                  </a:cubicBezTo>
                  <a:lnTo>
                    <a:pt x="823089" y="1378310"/>
                  </a:lnTo>
                  <a:lnTo>
                    <a:pt x="824918" y="1349312"/>
                  </a:lnTo>
                  <a:cubicBezTo>
                    <a:pt x="844176" y="1197812"/>
                    <a:pt x="928757" y="1066701"/>
                    <a:pt x="1049537" y="985104"/>
                  </a:cubicBezTo>
                  <a:lnTo>
                    <a:pt x="1106636" y="954111"/>
                  </a:lnTo>
                  <a:lnTo>
                    <a:pt x="1088925" y="897053"/>
                  </a:lnTo>
                  <a:cubicBezTo>
                    <a:pt x="1084477" y="875317"/>
                    <a:pt x="1082141" y="852812"/>
                    <a:pt x="1082141" y="829761"/>
                  </a:cubicBezTo>
                  <a:cubicBezTo>
                    <a:pt x="1082141" y="668404"/>
                    <a:pt x="1196596" y="533778"/>
                    <a:pt x="1348750" y="502643"/>
                  </a:cubicBezTo>
                  <a:lnTo>
                    <a:pt x="1361547" y="501353"/>
                  </a:lnTo>
                  <a:lnTo>
                    <a:pt x="1384363" y="427855"/>
                  </a:lnTo>
                  <a:cubicBezTo>
                    <a:pt x="1490710" y="176422"/>
                    <a:pt x="1739675" y="0"/>
                    <a:pt x="2029846" y="0"/>
                  </a:cubicBezTo>
                </a:path>
              </a:pathLst>
            </a:custGeom>
            <a:solidFill>
              <a:srgbClr val="FFD678">
                <a:alpha val="100000"/>
              </a:srgbClr>
            </a:solidFill>
          </p:spPr>
        </p:sp>
        <p:sp>
          <p:nvSpPr>
            <p:cNvPr id="9" name="Freeform 9"/>
            <p:cNvSpPr/>
            <p:nvPr/>
          </p:nvSpPr>
          <p:spPr>
            <a:xfrm rot="19006654" flipH="1">
              <a:off x="853250" y="5762816"/>
              <a:ext cx="780574" cy="814006"/>
            </a:xfrm>
            <a:custGeom>
              <a:avLst/>
              <a:gdLst/>
              <a:ahLst/>
              <a:cxnLst/>
              <a:rect l="l" t="t" r="r" b="b"/>
              <a:pathLst>
                <a:path w="3619249" h="3774261">
                  <a:moveTo>
                    <a:pt x="114208" y="47005"/>
                  </a:moveTo>
                  <a:cubicBezTo>
                    <a:pt x="99720" y="60621"/>
                    <a:pt x="99013" y="83404"/>
                    <a:pt x="112629" y="97892"/>
                  </a:cubicBezTo>
                  <a:lnTo>
                    <a:pt x="962827" y="1002551"/>
                  </a:lnTo>
                  <a:lnTo>
                    <a:pt x="38233" y="945108"/>
                  </a:lnTo>
                  <a:cubicBezTo>
                    <a:pt x="18389" y="943875"/>
                    <a:pt x="1303" y="958963"/>
                    <a:pt x="70" y="978806"/>
                  </a:cubicBezTo>
                  <a:cubicBezTo>
                    <a:pt x="-1163" y="998650"/>
                    <a:pt x="13924" y="1015736"/>
                    <a:pt x="33768" y="1016969"/>
                  </a:cubicBezTo>
                  <a:lnTo>
                    <a:pt x="1003897" y="1077242"/>
                  </a:lnTo>
                  <a:lnTo>
                    <a:pt x="1025918" y="1069683"/>
                  </a:lnTo>
                  <a:lnTo>
                    <a:pt x="2324994" y="2451974"/>
                  </a:lnTo>
                  <a:lnTo>
                    <a:pt x="2334757" y="2475543"/>
                  </a:lnTo>
                  <a:lnTo>
                    <a:pt x="2355040" y="2483945"/>
                  </a:lnTo>
                  <a:lnTo>
                    <a:pt x="2446966" y="2581759"/>
                  </a:lnTo>
                  <a:lnTo>
                    <a:pt x="444057" y="2457321"/>
                  </a:lnTo>
                  <a:cubicBezTo>
                    <a:pt x="424213" y="2456088"/>
                    <a:pt x="407127" y="2471176"/>
                    <a:pt x="405894" y="2491019"/>
                  </a:cubicBezTo>
                  <a:cubicBezTo>
                    <a:pt x="404661" y="2510863"/>
                    <a:pt x="419749" y="2527950"/>
                    <a:pt x="439592" y="2529183"/>
                  </a:cubicBezTo>
                  <a:lnTo>
                    <a:pt x="1517349" y="2596142"/>
                  </a:lnTo>
                  <a:lnTo>
                    <a:pt x="924309" y="3311953"/>
                  </a:lnTo>
                  <a:cubicBezTo>
                    <a:pt x="911625" y="3327263"/>
                    <a:pt x="913753" y="3349958"/>
                    <a:pt x="929063" y="3362642"/>
                  </a:cubicBezTo>
                  <a:cubicBezTo>
                    <a:pt x="944374" y="3375326"/>
                    <a:pt x="967068" y="3373198"/>
                    <a:pt x="979753" y="3357887"/>
                  </a:cubicBezTo>
                  <a:lnTo>
                    <a:pt x="1599869" y="2609396"/>
                  </a:lnTo>
                  <a:lnTo>
                    <a:pt x="1602328" y="2601422"/>
                  </a:lnTo>
                  <a:lnTo>
                    <a:pt x="2487643" y="2656425"/>
                  </a:lnTo>
                  <a:lnTo>
                    <a:pt x="2509943" y="2648770"/>
                  </a:lnTo>
                  <a:lnTo>
                    <a:pt x="3557017" y="3762916"/>
                  </a:lnTo>
                  <a:cubicBezTo>
                    <a:pt x="3570633" y="3777404"/>
                    <a:pt x="3593416" y="3778111"/>
                    <a:pt x="3607904" y="3764495"/>
                  </a:cubicBezTo>
                  <a:cubicBezTo>
                    <a:pt x="3622392" y="3750879"/>
                    <a:pt x="3623099" y="3728096"/>
                    <a:pt x="3609483" y="3713608"/>
                  </a:cubicBezTo>
                  <a:lnTo>
                    <a:pt x="3107224" y="3179176"/>
                  </a:lnTo>
                  <a:lnTo>
                    <a:pt x="3111773" y="3168195"/>
                  </a:lnTo>
                  <a:lnTo>
                    <a:pt x="3111773" y="1800195"/>
                  </a:lnTo>
                  <a:cubicBezTo>
                    <a:pt x="3111773" y="1780313"/>
                    <a:pt x="3095655" y="1764195"/>
                    <a:pt x="3075773" y="1764195"/>
                  </a:cubicBezTo>
                  <a:cubicBezTo>
                    <a:pt x="3055891" y="1764195"/>
                    <a:pt x="3039773" y="1780313"/>
                    <a:pt x="3039773" y="1800195"/>
                  </a:cubicBezTo>
                  <a:lnTo>
                    <a:pt x="3039773" y="3107404"/>
                  </a:lnTo>
                  <a:lnTo>
                    <a:pt x="2396213" y="2422619"/>
                  </a:lnTo>
                  <a:lnTo>
                    <a:pt x="2396213" y="1222778"/>
                  </a:lnTo>
                  <a:lnTo>
                    <a:pt x="2400388" y="1221704"/>
                  </a:lnTo>
                  <a:cubicBezTo>
                    <a:pt x="2416282" y="1209760"/>
                    <a:pt x="2419485" y="1187192"/>
                    <a:pt x="2407541" y="1171298"/>
                  </a:cubicBezTo>
                  <a:lnTo>
                    <a:pt x="2396213" y="1156223"/>
                  </a:lnTo>
                  <a:lnTo>
                    <a:pt x="2396213" y="398087"/>
                  </a:lnTo>
                  <a:cubicBezTo>
                    <a:pt x="2396213" y="378205"/>
                    <a:pt x="2380095" y="362087"/>
                    <a:pt x="2360213" y="362087"/>
                  </a:cubicBezTo>
                  <a:cubicBezTo>
                    <a:pt x="2340331" y="362087"/>
                    <a:pt x="2324213" y="378205"/>
                    <a:pt x="2324213" y="398087"/>
                  </a:cubicBezTo>
                  <a:lnTo>
                    <a:pt x="2324213" y="1060410"/>
                  </a:lnTo>
                  <a:lnTo>
                    <a:pt x="1823612" y="394244"/>
                  </a:lnTo>
                  <a:cubicBezTo>
                    <a:pt x="1811668" y="378350"/>
                    <a:pt x="1789100" y="375148"/>
                    <a:pt x="1773206" y="387092"/>
                  </a:cubicBezTo>
                  <a:cubicBezTo>
                    <a:pt x="1757311" y="399036"/>
                    <a:pt x="1754109" y="421604"/>
                    <a:pt x="1766053" y="437498"/>
                  </a:cubicBezTo>
                  <a:lnTo>
                    <a:pt x="2324213" y="1180260"/>
                  </a:lnTo>
                  <a:lnTo>
                    <a:pt x="2324213" y="2346007"/>
                  </a:lnTo>
                  <a:lnTo>
                    <a:pt x="1086967" y="1029507"/>
                  </a:lnTo>
                  <a:lnTo>
                    <a:pt x="1095876" y="1007999"/>
                  </a:lnTo>
                  <a:lnTo>
                    <a:pt x="1095876" y="36000"/>
                  </a:lnTo>
                  <a:cubicBezTo>
                    <a:pt x="1095876" y="16118"/>
                    <a:pt x="1079758" y="0"/>
                    <a:pt x="1059876" y="0"/>
                  </a:cubicBezTo>
                  <a:cubicBezTo>
                    <a:pt x="1039994" y="0"/>
                    <a:pt x="1023876" y="16118"/>
                    <a:pt x="1023876" y="36000"/>
                  </a:cubicBezTo>
                  <a:lnTo>
                    <a:pt x="1023876" y="962375"/>
                  </a:lnTo>
                  <a:lnTo>
                    <a:pt x="165095" y="48584"/>
                  </a:lnTo>
                  <a:cubicBezTo>
                    <a:pt x="151480" y="34096"/>
                    <a:pt x="128696" y="33389"/>
                    <a:pt x="114208" y="47005"/>
                  </a:cubicBezTo>
                </a:path>
              </a:pathLst>
            </a:custGeom>
            <a:solidFill>
              <a:srgbClr val="996633">
                <a:alpha val="100000"/>
              </a:srgbClr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4800600" y="914400"/>
            <a:ext cx="5464175" cy="3936365"/>
          </a:xfrm>
          <a:prstGeom prst="rect">
            <a:avLst/>
          </a:prstGeom>
        </p:spPr>
        <p:txBody>
          <a:bodyPr vert="horz" wrap="square" lIns="95250" tIns="95250" rIns="47625" bIns="95250" rtlCol="0" anchor="ctr" anchorCtr="0">
            <a:normAutofit/>
          </a:bodyPr>
          <a:lstStyle/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3600" b="1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指向素养的目标设计</a:t>
            </a:r>
            <a:endParaRPr lang="en-US" sz="3600" b="1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3600" b="1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大概念：目标的内核</a:t>
            </a:r>
            <a:endParaRPr lang="en-US" sz="3600" b="1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3600" b="1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目标设计的步骤</a:t>
            </a:r>
            <a:endParaRPr lang="en-US" sz="3600" b="1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177617" y="1730562"/>
            <a:ext cx="3813883" cy="125436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6825" b="1">
                <a:solidFill>
                  <a:srgbClr val="000000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目录</a:t>
            </a:r>
            <a:endParaRPr lang="en-US" sz="6825" b="1">
              <a:solidFill>
                <a:srgbClr val="000000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978706" y="2984922"/>
            <a:ext cx="2211705" cy="72009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300">
                <a:solidFill>
                  <a:srgbClr val="000000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contents</a:t>
            </a:r>
            <a:endParaRPr lang="en-US" sz="3300">
              <a:solidFill>
                <a:srgbClr val="000000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1" r="-41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027" name="Picture 2"/>
          <p:cNvPicPr>
            <a:picLocks noChangeAspect="1"/>
          </p:cNvPicPr>
          <p:nvPr/>
        </p:nvPicPr>
        <p:blipFill>
          <a:blip r:embed="rId2"/>
          <a:srcRect r="324" b="185"/>
          <a:stretch>
            <a:fillRect/>
          </a:stretch>
        </p:blipFill>
        <p:spPr>
          <a:xfrm>
            <a:off x="0" y="9524"/>
            <a:ext cx="12192000" cy="6848476"/>
          </a:xfrm>
          <a:custGeom>
            <a:avLst/>
            <a:gdLst/>
            <a:ahLst/>
            <a:cxnLst/>
            <a:pathLst>
              <a:path w="12192000" h="6848476">
                <a:moveTo>
                  <a:pt x="0" y="0"/>
                </a:moveTo>
                <a:lnTo>
                  <a:pt x="12192000" y="0"/>
                </a:lnTo>
                <a:lnTo>
                  <a:pt x="12192000" y="6848476"/>
                </a:lnTo>
                <a:lnTo>
                  <a:pt x="0" y="6848476"/>
                </a:lnTo>
                <a:close/>
              </a:path>
            </a:pathLst>
          </a:custGeom>
        </p:spPr>
      </p:pic>
      <p:pic>
        <p:nvPicPr>
          <p:cNvPr id="300016" name="Picture 3"/>
          <p:cNvPicPr>
            <a:picLocks noChangeAspect="1"/>
          </p:cNvPicPr>
          <p:nvPr/>
        </p:nvPicPr>
        <p:blipFill>
          <a:blip r:embed="rId3"/>
          <a:srcRect l="84321" t="59804"/>
          <a:stretch>
            <a:fillRect/>
          </a:stretch>
        </p:blipFill>
        <p:spPr>
          <a:xfrm>
            <a:off x="8794375" y="2353234"/>
            <a:ext cx="1453889" cy="2756647"/>
          </a:xfrm>
          <a:prstGeom prst="rect">
            <a:avLst/>
          </a:prstGeom>
        </p:spPr>
      </p:pic>
      <p:sp>
        <p:nvSpPr>
          <p:cNvPr id="300017" name="TextBox 4"/>
          <p:cNvSpPr txBox="1"/>
          <p:nvPr/>
        </p:nvSpPr>
        <p:spPr>
          <a:xfrm>
            <a:off x="1774819" y="2244098"/>
            <a:ext cx="8642361" cy="110799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5925">
                <a:gradFill>
                  <a:gsLst>
                    <a:gs pos="0">
                      <a:srgbClr val="FF9933">
                        <a:alpha val="100000"/>
                      </a:srgbClr>
                    </a:gs>
                    <a:gs pos="96000">
                      <a:srgbClr val="FF5050">
                        <a:alpha val="100000"/>
                      </a:srgbClr>
                    </a:gs>
                  </a:gsLst>
                  <a:lin ang="2700000"/>
                </a:gra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指向素养的目标设计</a:t>
            </a:r>
            <a:endParaRPr lang="en-US" sz="5925">
              <a:gradFill>
                <a:gsLst>
                  <a:gs pos="0">
                    <a:srgbClr val="FF9933">
                      <a:alpha val="100000"/>
                    </a:srgbClr>
                  </a:gs>
                  <a:gs pos="96000">
                    <a:srgbClr val="FF5050">
                      <a:alpha val="100000"/>
                    </a:srgbClr>
                  </a:gs>
                </a:gsLst>
                <a:lin ang="2700000"/>
              </a:gra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300020" name="TextBox 5"/>
          <p:cNvSpPr txBox="1"/>
          <p:nvPr/>
        </p:nvSpPr>
        <p:spPr>
          <a:xfrm>
            <a:off x="5248170" y="983257"/>
            <a:ext cx="1697355" cy="9296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400">
                <a:gradFill>
                  <a:gsLst>
                    <a:gs pos="0">
                      <a:srgbClr val="5FDB9C">
                        <a:alpha val="100000"/>
                      </a:srgbClr>
                    </a:gs>
                    <a:gs pos="96000">
                      <a:srgbClr val="33BC87">
                        <a:alpha val="100000"/>
                      </a:srgbClr>
                    </a:gs>
                  </a:gsLst>
                  <a:lin ang="2700000"/>
                </a:gra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01</a:t>
            </a:r>
            <a:endParaRPr lang="en-US" sz="5400">
              <a:gradFill>
                <a:gsLst>
                  <a:gs pos="0">
                    <a:srgbClr val="5FDB9C">
                      <a:alpha val="100000"/>
                    </a:srgbClr>
                  </a:gs>
                  <a:gs pos="96000">
                    <a:srgbClr val="33BC87">
                      <a:alpha val="100000"/>
                    </a:srgbClr>
                  </a:gs>
                </a:gsLst>
                <a:lin ang="2700000"/>
              </a:gra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认知目标转型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537512" y="1664304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4" name="TextBox 4"/>
          <p:cNvSpPr txBox="1"/>
          <p:nvPr/>
        </p:nvSpPr>
        <p:spPr>
          <a:xfrm>
            <a:off x="1300882" y="1463721"/>
            <a:ext cx="6886575" cy="765904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认知的层次和类型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301115" y="1998345"/>
            <a:ext cx="9307195" cy="108394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布卢姆的教育目标分类理论影响深远，认知六层次为核心，认知目标转型决定目标设计转型，《学习、教学和评估的分类学》引发关注，学者反思并发展了布卢姆等人理论。</a:t>
            </a:r>
            <a:endParaRPr lang="en-US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537512" y="3384629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7" name="TextBox 7"/>
          <p:cNvSpPr txBox="1"/>
          <p:nvPr/>
        </p:nvSpPr>
        <p:spPr>
          <a:xfrm>
            <a:off x="1300882" y="3182098"/>
            <a:ext cx="6886575" cy="769800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认知目标转型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537512" y="5104954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9" name="TextBox 9"/>
          <p:cNvSpPr txBox="1"/>
          <p:nvPr/>
        </p:nvSpPr>
        <p:spPr>
          <a:xfrm>
            <a:off x="1300882" y="4920230"/>
            <a:ext cx="6886575" cy="734184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二维模式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301115" y="3741420"/>
            <a:ext cx="9307195" cy="10744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认知目标研究趋向于修正认知层次和区分认知类型，安德森等人修订布卢姆理论，增加知识分类维度，区分事实性、概念性、程序性和反省认知知识，强调概念性知识学习核心。</a:t>
            </a:r>
            <a:endParaRPr lang="en-US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301115" y="5424170"/>
            <a:ext cx="10003790" cy="109283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知识和技能通常被视为陈述性知识（关于“是什么”的知识）和程序性知识（关于“怎么做”的知识），两者最终能统一到概念性理解，并相互关联，威金斯认为体育运动也有大概念。</a:t>
            </a:r>
            <a:endParaRPr lang="en-US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cxnSp>
        <p:nvCxnSpPr>
          <p:cNvPr id="13" name="Connector 13"/>
          <p:cNvCxnSpPr/>
          <p:nvPr/>
        </p:nvCxnSpPr>
        <p:spPr>
          <a:xfrm>
            <a:off x="856577" y="2403263"/>
            <a:ext cx="0" cy="896335"/>
          </a:xfrm>
          <a:prstGeom prst="line">
            <a:avLst/>
          </a:prstGeom>
          <a:ln w="19050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Connector 14"/>
          <p:cNvCxnSpPr/>
          <p:nvPr/>
        </p:nvCxnSpPr>
        <p:spPr>
          <a:xfrm>
            <a:off x="856577" y="4124852"/>
            <a:ext cx="0" cy="896335"/>
          </a:xfrm>
          <a:prstGeom prst="line">
            <a:avLst/>
          </a:prstGeom>
          <a:ln w="19050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TextBox 15"/>
          <p:cNvSpPr txBox="1"/>
          <p:nvPr/>
        </p:nvSpPr>
        <p:spPr>
          <a:xfrm>
            <a:off x="688937" y="1685237"/>
            <a:ext cx="335280" cy="5962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0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lang="en-US" sz="30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88925" y="3405562"/>
            <a:ext cx="535305" cy="5962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0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endParaRPr lang="en-US" sz="30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88925" y="5125887"/>
            <a:ext cx="535305" cy="5962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0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endParaRPr lang="en-US" sz="30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429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认知目标转型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592974" y="2169076"/>
            <a:ext cx="3456116" cy="4146148"/>
          </a:xfrm>
          <a:prstGeom prst="roundRect">
            <a:avLst>
              <a:gd name="adj" fmla="val 7847"/>
            </a:avLst>
          </a:prstGeom>
          <a:noFill/>
          <a:ln w="12668">
            <a:solidFill>
              <a:schemeClr val="accent1">
                <a:alpha val="100000"/>
              </a:schemeClr>
            </a:solidFill>
            <a:prstDash val="solid"/>
          </a:ln>
        </p:spPr>
        <p:txBody>
          <a:bodyPr vert="horz" wrap="square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4" name="TextBox 4"/>
          <p:cNvSpPr txBox="1"/>
          <p:nvPr/>
        </p:nvSpPr>
        <p:spPr>
          <a:xfrm>
            <a:off x="808710" y="2748604"/>
            <a:ext cx="3024645" cy="57943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三维模式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33628" y="3345379"/>
            <a:ext cx="3174808" cy="2713563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75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认知目标由二维转向三维，用概念性理解组织知识和技能，KUD明确目标，知道是事实，做是技能，理解是概念，理解是核心，学生需理解才能知道和做，例如美国参与“二战”。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1583319" y="1148842"/>
            <a:ext cx="1475427" cy="1475427"/>
          </a:xfrm>
          <a:prstGeom prst="ellipse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4495337" y="2169076"/>
            <a:ext cx="3456116" cy="4146148"/>
          </a:xfrm>
          <a:prstGeom prst="roundRect">
            <a:avLst>
              <a:gd name="adj" fmla="val 7847"/>
            </a:avLst>
          </a:prstGeom>
          <a:noFill/>
          <a:ln w="12668">
            <a:solidFill>
              <a:schemeClr val="accent1">
                <a:alpha val="100000"/>
              </a:schemeClr>
            </a:solidFill>
            <a:prstDash val="solid"/>
          </a:ln>
        </p:spPr>
        <p:txBody>
          <a:bodyPr vert="horz" wrap="square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8" name="TextBox 8"/>
          <p:cNvSpPr txBox="1"/>
          <p:nvPr/>
        </p:nvSpPr>
        <p:spPr>
          <a:xfrm>
            <a:off x="4711072" y="2748604"/>
            <a:ext cx="3024645" cy="57943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威金斯框架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635991" y="3345379"/>
            <a:ext cx="3174808" cy="2713563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75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威金斯和麦克泰格提出确定次序框架，张阳老师称之为“蛋黄”和“蛋白”，威金斯以统计学为例，说明最内层是核心大概念，中间层支撑大概念，最外层是熟悉的知识。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100000"/>
          </a:blip>
          <a:srcRect l="10791" r="10791"/>
          <a:stretch>
            <a:fillRect/>
          </a:stretch>
        </p:blipFill>
        <p:spPr>
          <a:xfrm>
            <a:off x="5485681" y="1148842"/>
            <a:ext cx="1475427" cy="1475427"/>
          </a:xfrm>
          <a:prstGeom prst="ellipse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8351496" y="2169076"/>
            <a:ext cx="3456116" cy="4146148"/>
          </a:xfrm>
          <a:prstGeom prst="roundRect">
            <a:avLst>
              <a:gd name="adj" fmla="val 7847"/>
            </a:avLst>
          </a:prstGeom>
          <a:noFill/>
          <a:ln w="12668">
            <a:solidFill>
              <a:schemeClr val="accent1">
                <a:alpha val="100000"/>
              </a:schemeClr>
            </a:solidFill>
            <a:prstDash val="solid"/>
          </a:ln>
        </p:spPr>
        <p:txBody>
          <a:bodyPr vert="horz" wrap="square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12" name="TextBox 12"/>
          <p:cNvSpPr txBox="1"/>
          <p:nvPr/>
        </p:nvSpPr>
        <p:spPr>
          <a:xfrm>
            <a:off x="8567232" y="2748604"/>
            <a:ext cx="3024645" cy="57943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目标分层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492150" y="3345379"/>
            <a:ext cx="3174808" cy="2713563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75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威金斯等人将“预期学习结果”分为三层，即学会迁移、理解意义和握知能，理解意义指向大概念，是实现迁移的前提条件，并统摄着掌握知能，在具体目标写作中至关重要。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alphaModFix amt="100000"/>
          </a:blip>
          <a:srcRect l="10417" r="10417"/>
          <a:stretch>
            <a:fillRect/>
          </a:stretch>
        </p:blipFill>
        <p:spPr>
          <a:xfrm>
            <a:off x="9341841" y="1148842"/>
            <a:ext cx="1475427" cy="1475427"/>
          </a:xfrm>
          <a:prstGeom prst="ellipse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76687" y="1256209"/>
            <a:ext cx="3308352" cy="3640782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3" name="TextBox 3"/>
          <p:cNvSpPr txBox="1"/>
          <p:nvPr/>
        </p:nvSpPr>
        <p:spPr>
          <a:xfrm>
            <a:off x="802113" y="1434529"/>
            <a:ext cx="2857500" cy="44767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教育目标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20970" y="1909320"/>
            <a:ext cx="3219785" cy="2592766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学界对教育目标的认识历经了两次飞跃，第一次是从一维到二维，第二次是从二维到三维，马扎诺等学者提出教育目标要从“框架”转变为“模型”，称得上是第三次飞跃。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教育目标新分类学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100000"/>
          </a:blip>
          <a:srcRect t="20508" b="20508"/>
          <a:stretch>
            <a:fillRect/>
          </a:stretch>
        </p:blipFill>
        <p:spPr>
          <a:xfrm>
            <a:off x="570387" y="4616836"/>
            <a:ext cx="3320950" cy="1756392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4413022" y="2732446"/>
            <a:ext cx="3308352" cy="3640782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4638448" y="3162514"/>
            <a:ext cx="2857500" cy="44767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教育目标领域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457306" y="3649390"/>
            <a:ext cx="3219785" cy="2592766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布卢姆教育目标分类理论涉及认知、情感和动作技能三大领域，但它们是分离并列的，相互之间是不交融的，在面对问题解决时，看不到彼此的关系以及作用机制。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100000"/>
          </a:blip>
          <a:srcRect t="23556" b="23556"/>
          <a:stretch>
            <a:fillRect/>
          </a:stretch>
        </p:blipFill>
        <p:spPr>
          <a:xfrm>
            <a:off x="4406723" y="1256209"/>
            <a:ext cx="3320950" cy="1756392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8289006" y="1256209"/>
            <a:ext cx="3308352" cy="3640782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12" name="TextBox 12"/>
          <p:cNvSpPr txBox="1"/>
          <p:nvPr/>
        </p:nvSpPr>
        <p:spPr>
          <a:xfrm>
            <a:off x="8514431" y="1434529"/>
            <a:ext cx="2857500" cy="44767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模型与框架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333289" y="1924249"/>
            <a:ext cx="3219785" cy="2592766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模型考虑多维度目标并梳理关系，马扎诺和肯德尔构建行为模型，含自我、元认知和认知系统，行为模型基础上有教育目标的二维模型，一维是思维，另一维是知识。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alphaModFix amt="100000"/>
          </a:blip>
          <a:srcRect t="10185" b="10185"/>
          <a:stretch>
            <a:fillRect/>
          </a:stretch>
        </p:blipFill>
        <p:spPr>
          <a:xfrm>
            <a:off x="8282707" y="4616836"/>
            <a:ext cx="3320950" cy="175639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>
            <p:custDataLst>
              <p:tags r:id="rId2"/>
            </p:custDataLst>
          </p:nvPr>
        </p:nvSpPr>
        <p:spPr>
          <a:xfrm>
            <a:off x="689593" y="1595455"/>
            <a:ext cx="6734175" cy="771853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模型与框架区别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3" name="TextBox 3"/>
          <p:cNvSpPr txBox="1"/>
          <p:nvPr>
            <p:custDataLst>
              <p:tags r:id="rId3"/>
            </p:custDataLst>
          </p:nvPr>
        </p:nvSpPr>
        <p:spPr>
          <a:xfrm>
            <a:off x="689593" y="2246047"/>
            <a:ext cx="6810375" cy="13239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模型和框架有本质区别，模型允许预测，而框架仅用于解释，行为模型阐释了解决问题的完整过程，是学生学习及未来生活的行为模型，列举了决策等四种主要活动。</a:t>
            </a:r>
            <a:endParaRPr lang="en-US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4" name="TextBox 4"/>
          <p:cNvSpPr txBox="1"/>
          <p:nvPr>
            <p:custDataLst>
              <p:tags r:id="rId4"/>
            </p:custDataLst>
          </p:nvPr>
        </p:nvSpPr>
        <p:spPr>
          <a:xfrm>
            <a:off x="689593" y="4139505"/>
            <a:ext cx="6734175" cy="759000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教育目标模型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5" name="TextBox 5"/>
          <p:cNvSpPr txBox="1"/>
          <p:nvPr>
            <p:custDataLst>
              <p:tags r:id="rId5"/>
            </p:custDataLst>
          </p:nvPr>
        </p:nvSpPr>
        <p:spPr>
          <a:xfrm>
            <a:off x="689593" y="4798345"/>
            <a:ext cx="6810375" cy="13239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教育目标模型指向于素养，涵盖情感、认知和技能维，马扎诺强调理解重要性，安德森等分层认知维，大概念被包裹在模型中，还原了现实世界中解决问题的素养结构。</a:t>
            </a:r>
            <a:endParaRPr lang="en-US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cxnSp>
        <p:nvCxnSpPr>
          <p:cNvPr id="6" name="Connector 6"/>
          <p:cNvCxnSpPr/>
          <p:nvPr>
            <p:custDataLst>
              <p:tags r:id="rId6"/>
            </p:custDataLst>
          </p:nvPr>
        </p:nvCxnSpPr>
        <p:spPr>
          <a:xfrm>
            <a:off x="756268" y="6181746"/>
            <a:ext cx="7784538" cy="0"/>
          </a:xfrm>
          <a:prstGeom prst="line">
            <a:avLst/>
          </a:prstGeom>
          <a:ln w="14288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alphaModFix amt="100000"/>
          </a:blip>
          <a:srcRect l="20593" r="20593"/>
          <a:stretch>
            <a:fillRect/>
          </a:stretch>
        </p:blipFill>
        <p:spPr>
          <a:xfrm>
            <a:off x="7803289" y="1299241"/>
            <a:ext cx="3679824" cy="4906431"/>
          </a:xfrm>
          <a:prstGeom prst="rect">
            <a:avLst/>
          </a:prstGeom>
        </p:spPr>
      </p:pic>
      <p:cxnSp>
        <p:nvCxnSpPr>
          <p:cNvPr id="8" name="Connector 8"/>
          <p:cNvCxnSpPr/>
          <p:nvPr>
            <p:custDataLst>
              <p:tags r:id="rId8"/>
            </p:custDataLst>
          </p:nvPr>
        </p:nvCxnSpPr>
        <p:spPr>
          <a:xfrm>
            <a:off x="756268" y="3856089"/>
            <a:ext cx="7083417" cy="0"/>
          </a:xfrm>
          <a:prstGeom prst="line">
            <a:avLst/>
          </a:prstGeom>
          <a:ln w="14288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教育目标新分类学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1" r="-41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027" name="Picture 2"/>
          <p:cNvPicPr>
            <a:picLocks noChangeAspect="1"/>
          </p:cNvPicPr>
          <p:nvPr/>
        </p:nvPicPr>
        <p:blipFill>
          <a:blip r:embed="rId2"/>
          <a:srcRect r="324" b="185"/>
          <a:stretch>
            <a:fillRect/>
          </a:stretch>
        </p:blipFill>
        <p:spPr>
          <a:xfrm>
            <a:off x="0" y="9524"/>
            <a:ext cx="12192000" cy="6848476"/>
          </a:xfrm>
          <a:custGeom>
            <a:avLst/>
            <a:gdLst/>
            <a:ahLst/>
            <a:cxnLst/>
            <a:pathLst>
              <a:path w="12192000" h="6848476">
                <a:moveTo>
                  <a:pt x="0" y="0"/>
                </a:moveTo>
                <a:lnTo>
                  <a:pt x="12192000" y="0"/>
                </a:lnTo>
                <a:lnTo>
                  <a:pt x="12192000" y="6848476"/>
                </a:lnTo>
                <a:lnTo>
                  <a:pt x="0" y="6848476"/>
                </a:lnTo>
                <a:close/>
              </a:path>
            </a:pathLst>
          </a:custGeom>
        </p:spPr>
      </p:pic>
      <p:pic>
        <p:nvPicPr>
          <p:cNvPr id="300016" name="Picture 3"/>
          <p:cNvPicPr>
            <a:picLocks noChangeAspect="1"/>
          </p:cNvPicPr>
          <p:nvPr/>
        </p:nvPicPr>
        <p:blipFill>
          <a:blip r:embed="rId3"/>
          <a:srcRect l="84321" t="59804"/>
          <a:stretch>
            <a:fillRect/>
          </a:stretch>
        </p:blipFill>
        <p:spPr>
          <a:xfrm>
            <a:off x="8794375" y="2353234"/>
            <a:ext cx="1453889" cy="2756647"/>
          </a:xfrm>
          <a:prstGeom prst="rect">
            <a:avLst/>
          </a:prstGeom>
        </p:spPr>
      </p:pic>
      <p:sp>
        <p:nvSpPr>
          <p:cNvPr id="300017" name="TextBox 4"/>
          <p:cNvSpPr txBox="1"/>
          <p:nvPr/>
        </p:nvSpPr>
        <p:spPr>
          <a:xfrm>
            <a:off x="1774819" y="2244098"/>
            <a:ext cx="8642361" cy="110799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5925">
                <a:gradFill>
                  <a:gsLst>
                    <a:gs pos="0">
                      <a:srgbClr val="FF9933">
                        <a:alpha val="100000"/>
                      </a:srgbClr>
                    </a:gs>
                    <a:gs pos="96000">
                      <a:srgbClr val="FF5050">
                        <a:alpha val="100000"/>
                      </a:srgbClr>
                    </a:gs>
                  </a:gsLst>
                  <a:lin ang="2700000"/>
                </a:gra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大概念：目标的内核</a:t>
            </a:r>
            <a:endParaRPr lang="en-US" sz="5925">
              <a:gradFill>
                <a:gsLst>
                  <a:gs pos="0">
                    <a:srgbClr val="FF9933">
                      <a:alpha val="100000"/>
                    </a:srgbClr>
                  </a:gs>
                  <a:gs pos="96000">
                    <a:srgbClr val="FF5050">
                      <a:alpha val="100000"/>
                    </a:srgbClr>
                  </a:gs>
                </a:gsLst>
                <a:lin ang="2700000"/>
              </a:gra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300020" name="TextBox 5"/>
          <p:cNvSpPr txBox="1"/>
          <p:nvPr/>
        </p:nvSpPr>
        <p:spPr>
          <a:xfrm>
            <a:off x="5248170" y="983257"/>
            <a:ext cx="1697355" cy="9296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400">
                <a:gradFill>
                  <a:gsLst>
                    <a:gs pos="0">
                      <a:srgbClr val="5FDB9C">
                        <a:alpha val="100000"/>
                      </a:srgbClr>
                    </a:gs>
                    <a:gs pos="96000">
                      <a:srgbClr val="33BC87">
                        <a:alpha val="100000"/>
                      </a:srgbClr>
                    </a:gs>
                  </a:gsLst>
                  <a:lin ang="2700000"/>
                </a:gra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02</a:t>
            </a:r>
            <a:endParaRPr lang="en-US" sz="5400">
              <a:gradFill>
                <a:gsLst>
                  <a:gs pos="0">
                    <a:srgbClr val="5FDB9C">
                      <a:alpha val="100000"/>
                    </a:srgbClr>
                  </a:gs>
                  <a:gs pos="96000">
                    <a:srgbClr val="33BC87">
                      <a:alpha val="100000"/>
                    </a:srgbClr>
                  </a:gs>
                </a:gsLst>
                <a:lin ang="2700000"/>
              </a:gra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大概念统合三维目标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3" name="AutoShape 3"/>
          <p:cNvSpPr/>
          <p:nvPr>
            <p:custDataLst>
              <p:tags r:id="rId2"/>
            </p:custDataLst>
          </p:nvPr>
        </p:nvSpPr>
        <p:spPr>
          <a:xfrm>
            <a:off x="537512" y="1664304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4" name="TextBox 4"/>
          <p:cNvSpPr txBox="1"/>
          <p:nvPr>
            <p:custDataLst>
              <p:tags r:id="rId3"/>
            </p:custDataLst>
          </p:nvPr>
        </p:nvSpPr>
        <p:spPr>
          <a:xfrm>
            <a:off x="1300882" y="1463721"/>
            <a:ext cx="6886575" cy="765904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三维目标为素养提供了“座架”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5" name="TextBox 5"/>
          <p:cNvSpPr txBox="1"/>
          <p:nvPr>
            <p:custDataLst>
              <p:tags r:id="rId4"/>
            </p:custDataLst>
          </p:nvPr>
        </p:nvSpPr>
        <p:spPr>
          <a:xfrm>
            <a:off x="1300882" y="1998589"/>
            <a:ext cx="6891292" cy="1083679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三维目标为素养提供了“座架”，其融合了知识与技能、过程与方法、情感与价值观，为教师在课堂上落实素养提供了稳固而灵活的框架。</a:t>
            </a:r>
            <a:endParaRPr lang="en-US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6" name="AutoShape 6"/>
          <p:cNvSpPr/>
          <p:nvPr>
            <p:custDataLst>
              <p:tags r:id="rId5"/>
            </p:custDataLst>
          </p:nvPr>
        </p:nvSpPr>
        <p:spPr>
          <a:xfrm>
            <a:off x="537512" y="3384629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7" name="TextBox 7"/>
          <p:cNvSpPr txBox="1"/>
          <p:nvPr>
            <p:custDataLst>
              <p:tags r:id="rId6"/>
            </p:custDataLst>
          </p:nvPr>
        </p:nvSpPr>
        <p:spPr>
          <a:xfrm>
            <a:off x="1300882" y="3182098"/>
            <a:ext cx="6886575" cy="769800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大概念是素养的内核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8" name="AutoShape 8"/>
          <p:cNvSpPr/>
          <p:nvPr>
            <p:custDataLst>
              <p:tags r:id="rId7"/>
            </p:custDataLst>
          </p:nvPr>
        </p:nvSpPr>
        <p:spPr>
          <a:xfrm>
            <a:off x="537512" y="5104954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9" name="TextBox 9"/>
          <p:cNvSpPr txBox="1"/>
          <p:nvPr>
            <p:custDataLst>
              <p:tags r:id="rId8"/>
            </p:custDataLst>
          </p:nvPr>
        </p:nvSpPr>
        <p:spPr>
          <a:xfrm>
            <a:off x="1300882" y="4920230"/>
            <a:ext cx="6886575" cy="734184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大概念为三维目标提供了指针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0" name="TextBox 10"/>
          <p:cNvSpPr txBox="1"/>
          <p:nvPr>
            <p:custDataLst>
              <p:tags r:id="rId9"/>
            </p:custDataLst>
          </p:nvPr>
        </p:nvSpPr>
        <p:spPr>
          <a:xfrm>
            <a:off x="1300882" y="3741456"/>
            <a:ext cx="6891292" cy="1074439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大概念作为素养的核心，是理解与应用的桥梁，它帮助我们在复杂情境中整合知识、技能，以高效解决问题的能力，从而真正实现素养的提升。</a:t>
            </a:r>
            <a:endParaRPr lang="en-US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1" name="TextBox 11"/>
          <p:cNvSpPr txBox="1"/>
          <p:nvPr>
            <p:custDataLst>
              <p:tags r:id="rId10"/>
            </p:custDataLst>
          </p:nvPr>
        </p:nvSpPr>
        <p:spPr>
          <a:xfrm>
            <a:off x="1300882" y="5424019"/>
            <a:ext cx="6891292" cy="10929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大概念为三维目标提供了清晰的指针，有助于避免目标模糊和关系松散的问题，实现情感维、认知维和技能维的深度融合，使教学目标更加精准和有效。</a:t>
            </a:r>
            <a:endParaRPr lang="en-US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11">
            <a:alphaModFix amt="100000"/>
          </a:blip>
          <a:srcRect/>
          <a:stretch>
            <a:fillRect/>
          </a:stretch>
        </p:blipFill>
        <p:spPr>
          <a:xfrm>
            <a:off x="8604472" y="1741145"/>
            <a:ext cx="4421505" cy="4421505"/>
          </a:xfrm>
          <a:prstGeom prst="ellipse">
            <a:avLst/>
          </a:prstGeom>
        </p:spPr>
      </p:pic>
      <p:cxnSp>
        <p:nvCxnSpPr>
          <p:cNvPr id="13" name="Connector 13"/>
          <p:cNvCxnSpPr/>
          <p:nvPr>
            <p:custDataLst>
              <p:tags r:id="rId12"/>
            </p:custDataLst>
          </p:nvPr>
        </p:nvCxnSpPr>
        <p:spPr>
          <a:xfrm>
            <a:off x="856577" y="2403263"/>
            <a:ext cx="0" cy="896335"/>
          </a:xfrm>
          <a:prstGeom prst="line">
            <a:avLst/>
          </a:prstGeom>
          <a:ln w="19050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Connector 14"/>
          <p:cNvCxnSpPr/>
          <p:nvPr>
            <p:custDataLst>
              <p:tags r:id="rId13"/>
            </p:custDataLst>
          </p:nvPr>
        </p:nvCxnSpPr>
        <p:spPr>
          <a:xfrm>
            <a:off x="856577" y="4124852"/>
            <a:ext cx="0" cy="896335"/>
          </a:xfrm>
          <a:prstGeom prst="line">
            <a:avLst/>
          </a:prstGeom>
          <a:ln w="19050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TextBox 15"/>
          <p:cNvSpPr txBox="1"/>
          <p:nvPr>
            <p:custDataLst>
              <p:tags r:id="rId14"/>
            </p:custDataLst>
          </p:nvPr>
        </p:nvSpPr>
        <p:spPr>
          <a:xfrm>
            <a:off x="688937" y="1685237"/>
            <a:ext cx="335280" cy="5962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0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lang="en-US" sz="30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TextBox 16"/>
          <p:cNvSpPr txBox="1"/>
          <p:nvPr>
            <p:custDataLst>
              <p:tags r:id="rId15"/>
            </p:custDataLst>
          </p:nvPr>
        </p:nvSpPr>
        <p:spPr>
          <a:xfrm>
            <a:off x="588925" y="3405562"/>
            <a:ext cx="535305" cy="5962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0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endParaRPr lang="en-US" sz="30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TextBox 17"/>
          <p:cNvSpPr txBox="1"/>
          <p:nvPr>
            <p:custDataLst>
              <p:tags r:id="rId16"/>
            </p:custDataLst>
          </p:nvPr>
        </p:nvSpPr>
        <p:spPr>
          <a:xfrm>
            <a:off x="588925" y="5125887"/>
            <a:ext cx="535305" cy="5962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0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endParaRPr lang="en-US" sz="30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356.446062992126,&quot;left&quot;:54.29866141732283,&quot;top&quot;:125.62637795275592,&quot;width&quot;:536.25}"/>
</p:tagLst>
</file>

<file path=ppt/tags/tag10.xml><?xml version="1.0" encoding="utf-8"?>
<p:tagLst xmlns:p="http://schemas.openxmlformats.org/presentationml/2006/main">
  <p:tag name="KSO_WM_DIAGRAM_VIRTUALLY_FRAME" val="{&quot;height&quot;:397.8911811023622,&quot;left&quot;:42.323779527559054,&quot;top&quot;:115.25362204724408,&quot;width&quot;:602.7292913385827}"/>
</p:tagLst>
</file>

<file path=ppt/tags/tag11.xml><?xml version="1.0" encoding="utf-8"?>
<p:tagLst xmlns:p="http://schemas.openxmlformats.org/presentationml/2006/main">
  <p:tag name="KSO_WM_DIAGRAM_VIRTUALLY_FRAME" val="{&quot;height&quot;:397.8911811023622,&quot;left&quot;:42.323779527559054,&quot;top&quot;:115.25362204724408,&quot;width&quot;:602.7292913385827}"/>
</p:tagLst>
</file>

<file path=ppt/tags/tag12.xml><?xml version="1.0" encoding="utf-8"?>
<p:tagLst xmlns:p="http://schemas.openxmlformats.org/presentationml/2006/main">
  <p:tag name="KSO_WM_DIAGRAM_VIRTUALLY_FRAME" val="{&quot;height&quot;:397.8911811023622,&quot;left&quot;:42.323779527559054,&quot;top&quot;:115.25362204724408,&quot;width&quot;:602.7292913385827}"/>
</p:tagLst>
</file>

<file path=ppt/tags/tag13.xml><?xml version="1.0" encoding="utf-8"?>
<p:tagLst xmlns:p="http://schemas.openxmlformats.org/presentationml/2006/main">
  <p:tag name="KSO_WM_DIAGRAM_VIRTUALLY_FRAME" val="{&quot;height&quot;:397.8911811023622,&quot;left&quot;:42.323779527559054,&quot;top&quot;:115.25362204724408,&quot;width&quot;:602.7292913385827}"/>
</p:tagLst>
</file>

<file path=ppt/tags/tag14.xml><?xml version="1.0" encoding="utf-8"?>
<p:tagLst xmlns:p="http://schemas.openxmlformats.org/presentationml/2006/main">
  <p:tag name="KSO_WM_DIAGRAM_VIRTUALLY_FRAME" val="{&quot;height&quot;:397.8911811023622,&quot;left&quot;:42.323779527559054,&quot;top&quot;:115.25362204724408,&quot;width&quot;:602.7292913385827}"/>
</p:tagLst>
</file>

<file path=ppt/tags/tag15.xml><?xml version="1.0" encoding="utf-8"?>
<p:tagLst xmlns:p="http://schemas.openxmlformats.org/presentationml/2006/main">
  <p:tag name="KSO_WM_DIAGRAM_VIRTUALLY_FRAME" val="{&quot;height&quot;:397.8911811023622,&quot;left&quot;:42.323779527559054,&quot;top&quot;:115.25362204724408,&quot;width&quot;:602.7292913385827}"/>
</p:tagLst>
</file>

<file path=ppt/tags/tag16.xml><?xml version="1.0" encoding="utf-8"?>
<p:tagLst xmlns:p="http://schemas.openxmlformats.org/presentationml/2006/main">
  <p:tag name="KSO_WM_DIAGRAM_VIRTUALLY_FRAME" val="{&quot;height&quot;:397.8911811023622,&quot;left&quot;:42.323779527559054,&quot;top&quot;:115.25362204724408,&quot;width&quot;:602.7292913385827}"/>
</p:tagLst>
</file>

<file path=ppt/tags/tag17.xml><?xml version="1.0" encoding="utf-8"?>
<p:tagLst xmlns:p="http://schemas.openxmlformats.org/presentationml/2006/main">
  <p:tag name="KSO_WM_DIAGRAM_VIRTUALLY_FRAME" val="{&quot;height&quot;:397.8911811023622,&quot;left&quot;:42.323779527559054,&quot;top&quot;:115.25362204724408,&quot;width&quot;:602.7292913385827}"/>
</p:tagLst>
</file>

<file path=ppt/tags/tag18.xml><?xml version="1.0" encoding="utf-8"?>
<p:tagLst xmlns:p="http://schemas.openxmlformats.org/presentationml/2006/main">
  <p:tag name="KSO_WM_DIAGRAM_VIRTUALLY_FRAME" val="{&quot;height&quot;:397.8911811023622,&quot;left&quot;:42.323779527559054,&quot;top&quot;:115.25362204724408,&quot;width&quot;:602.7292913385827}"/>
</p:tagLst>
</file>

<file path=ppt/tags/tag19.xml><?xml version="1.0" encoding="utf-8"?>
<p:tagLst xmlns:p="http://schemas.openxmlformats.org/presentationml/2006/main">
  <p:tag name="KSO_WM_DIAGRAM_VIRTUALLY_FRAME" val="{&quot;height&quot;:397.8911811023622,&quot;left&quot;:42.323779527559054,&quot;top&quot;:115.25362204724408,&quot;width&quot;:602.7292913385827}"/>
</p:tagLst>
</file>

<file path=ppt/tags/tag2.xml><?xml version="1.0" encoding="utf-8"?>
<p:tagLst xmlns:p="http://schemas.openxmlformats.org/presentationml/2006/main">
  <p:tag name="KSO_WM_DIAGRAM_VIRTUALLY_FRAME" val="{&quot;height&quot;:356.446062992126,&quot;left&quot;:54.29866141732283,&quot;top&quot;:125.62637795275592,&quot;width&quot;:536.25}"/>
</p:tagLst>
</file>

<file path=ppt/tags/tag20.xml><?xml version="1.0" encoding="utf-8"?>
<p:tagLst xmlns:p="http://schemas.openxmlformats.org/presentationml/2006/main">
  <p:tag name="KSO_WM_DIAGRAM_VIRTUALLY_FRAME" val="{&quot;height&quot;:397.8911811023622,&quot;left&quot;:42.323779527559054,&quot;top&quot;:115.25362204724408,&quot;width&quot;:602.7292913385827}"/>
</p:tagLst>
</file>

<file path=ppt/tags/tag21.xml><?xml version="1.0" encoding="utf-8"?>
<p:tagLst xmlns:p="http://schemas.openxmlformats.org/presentationml/2006/main">
  <p:tag name="KSO_WM_DIAGRAM_VIRTUALLY_FRAME" val="{&quot;height&quot;:330.0266141732283,&quot;left&quot;:618.2675590551181,&quot;top&quot;:164.33385826771652,&quot;width&quot;:301.96456692913387}"/>
</p:tagLst>
</file>

<file path=ppt/tags/tag22.xml><?xml version="1.0" encoding="utf-8"?>
<p:tagLst xmlns:p="http://schemas.openxmlformats.org/presentationml/2006/main">
  <p:tag name="KSO_WM_DIAGRAM_VIRTUALLY_FRAME" val="{&quot;height&quot;:330.0266141732283,&quot;left&quot;:618.2675590551181,&quot;top&quot;:164.33385826771652,&quot;width&quot;:301.96456692913387}"/>
</p:tagLst>
</file>

<file path=ppt/tags/tag23.xml><?xml version="1.0" encoding="utf-8"?>
<p:tagLst xmlns:p="http://schemas.openxmlformats.org/presentationml/2006/main">
  <p:tag name="KSO_WM_DIAGRAM_VIRTUALLY_FRAME" val="{&quot;height&quot;:330.0266141732283,&quot;left&quot;:618.2675590551181,&quot;top&quot;:164.33385826771652,&quot;width&quot;:301.96456692913387}"/>
</p:tagLst>
</file>

<file path=ppt/tags/tag24.xml><?xml version="1.0" encoding="utf-8"?>
<p:tagLst xmlns:p="http://schemas.openxmlformats.org/presentationml/2006/main">
  <p:tag name="KSO_WM_DIAGRAM_VIRTUALLY_FRAME" val="{&quot;height&quot;:330.0266141732283,&quot;left&quot;:618.2675590551181,&quot;top&quot;:164.33385826771652,&quot;width&quot;:301.96456692913387}"/>
</p:tagLst>
</file>

<file path=ppt/tags/tag3.xml><?xml version="1.0" encoding="utf-8"?>
<p:tagLst xmlns:p="http://schemas.openxmlformats.org/presentationml/2006/main">
  <p:tag name="KSO_WM_DIAGRAM_VIRTUALLY_FRAME" val="{&quot;height&quot;:356.446062992126,&quot;left&quot;:54.29866141732283,&quot;top&quot;:125.62637795275592,&quot;width&quot;:536.25}"/>
</p:tagLst>
</file>

<file path=ppt/tags/tag4.xml><?xml version="1.0" encoding="utf-8"?>
<p:tagLst xmlns:p="http://schemas.openxmlformats.org/presentationml/2006/main">
  <p:tag name="KSO_WM_DIAGRAM_VIRTUALLY_FRAME" val="{&quot;height&quot;:356.446062992126,&quot;left&quot;:54.29866141732283,&quot;top&quot;:125.62637795275592,&quot;width&quot;:536.25}"/>
</p:tagLst>
</file>

<file path=ppt/tags/tag5.xml><?xml version="1.0" encoding="utf-8"?>
<p:tagLst xmlns:p="http://schemas.openxmlformats.org/presentationml/2006/main">
  <p:tag name="KSO_WM_DIAGRAM_VIRTUALLY_FRAME" val="{&quot;height&quot;:356.446062992126,&quot;left&quot;:54.29866141732283,&quot;top&quot;:125.62637795275592,&quot;width&quot;:536.25}"/>
</p:tagLst>
</file>

<file path=ppt/tags/tag6.xml><?xml version="1.0" encoding="utf-8"?>
<p:tagLst xmlns:p="http://schemas.openxmlformats.org/presentationml/2006/main">
  <p:tag name="KSO_WM_DIAGRAM_VIRTUALLY_FRAME" val="{&quot;height&quot;:356.446062992126,&quot;left&quot;:54.29866141732283,&quot;top&quot;:125.62637795275592,&quot;width&quot;:536.25}"/>
</p:tagLst>
</file>

<file path=ppt/tags/tag7.xml><?xml version="1.0" encoding="utf-8"?>
<p:tagLst xmlns:p="http://schemas.openxmlformats.org/presentationml/2006/main">
  <p:tag name="KSO_WM_DIAGRAM_VIRTUALLY_FRAME" val="{&quot;height&quot;:397.8911811023622,&quot;left&quot;:42.323779527559054,&quot;top&quot;:115.25362204724408,&quot;width&quot;:602.7292913385827}"/>
</p:tagLst>
</file>

<file path=ppt/tags/tag8.xml><?xml version="1.0" encoding="utf-8"?>
<p:tagLst xmlns:p="http://schemas.openxmlformats.org/presentationml/2006/main">
  <p:tag name="KSO_WM_DIAGRAM_VIRTUALLY_FRAME" val="{&quot;height&quot;:397.8911811023622,&quot;left&quot;:42.323779527559054,&quot;top&quot;:115.25362204724408,&quot;width&quot;:602.7292913385827}"/>
</p:tagLst>
</file>

<file path=ppt/tags/tag9.xml><?xml version="1.0" encoding="utf-8"?>
<p:tagLst xmlns:p="http://schemas.openxmlformats.org/presentationml/2006/main">
  <p:tag name="KSO_WM_DIAGRAM_VIRTUALLY_FRAME" val="{&quot;height&quot;:397.8911811023622,&quot;left&quot;:42.323779527559054,&quot;top&quot;:115.25362204724408,&quot;width&quot;:602.7292913385827}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B4B4B"/>
      </a:dk2>
      <a:lt2>
        <a:srgbClr val="F3FFF7"/>
      </a:lt2>
      <a:accent1>
        <a:srgbClr val="5BD297"/>
      </a:accent1>
      <a:accent2>
        <a:srgbClr val="42BC80"/>
      </a:accent2>
      <a:accent3>
        <a:srgbClr val="2EA66B"/>
      </a:accent3>
      <a:accent4>
        <a:srgbClr val="59D799"/>
      </a:accent4>
      <a:accent5>
        <a:srgbClr val="3FB6A0"/>
      </a:accent5>
      <a:accent6>
        <a:srgbClr val="37B09A"/>
      </a:accent6>
      <a:hlink>
        <a:srgbClr val="F84D4D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2385</Words>
  <Application>WPS 演示</Application>
  <PresentationFormat>On-screen Show (4:3)</PresentationFormat>
  <Paragraphs>180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Arial</vt:lpstr>
      <vt:lpstr>宋体</vt:lpstr>
      <vt:lpstr>Wingdings</vt:lpstr>
      <vt:lpstr>Noto Sans SC</vt:lpstr>
      <vt:lpstr>Arial</vt:lpstr>
      <vt:lpstr>微软雅黑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권지용</cp:lastModifiedBy>
  <cp:revision>3</cp:revision>
  <dcterms:created xsi:type="dcterms:W3CDTF">2006-08-16T00:00:00Z</dcterms:created>
  <dcterms:modified xsi:type="dcterms:W3CDTF">2025-04-09T11:25:27Z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3D93C6F62B0E438EA1C028FB78491F1F_13</vt:lpwstr>
  </property>
  <property fmtid="{D5CDD505-2E9C-101B-9397-08002B2CF9AE}" pid="3" name="KSOProductBuildVer">
    <vt:lpwstr>2052-12.1.0.20305</vt:lpwstr>
  </property>
</Properties>
</file>